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7" r:id="rId12"/>
    <p:sldId id="278" r:id="rId13"/>
    <p:sldId id="279" r:id="rId14"/>
  </p:sldIdLst>
  <p:sldSz cx="18288000" cy="10287000"/>
  <p:notesSz cx="18288000" cy="10287000"/>
  <p:embeddedFontLst>
    <p:embeddedFont>
      <p:font typeface="Cambria Math" panose="02040503050406030204" pitchFamily="18" charset="0"/>
      <p:regular r:id="rId15"/>
    </p:embeddedFont>
    <p:embeddedFont>
      <p:font typeface="Montserrat" panose="00000500000000000000" pitchFamily="50" charset="-52"/>
      <p:regular r:id="rId16"/>
      <p:bold r:id="rId17"/>
      <p:italic r:id="rId18"/>
      <p:boldItalic r:id="rId19"/>
    </p:embeddedFont>
    <p:embeddedFont>
      <p:font typeface="Tahoma" panose="020B0604030504040204" pitchFamily="34" charset="0"/>
      <p:regular r:id="rId20"/>
      <p:bold r:id="rId21"/>
    </p:embeddedFont>
  </p:embeddedFontLst>
  <p:defaultTextStyle>
    <a:defPPr>
      <a:defRPr lang="en-US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40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DA37D80-6434-44D0-A028-1B22A696006F}">
  <a:tblStyle styleId="{5DA37D80-6434-44D0-A028-1B22A696006F}" styleName="Светлый стиль 3 — акцент 2">
    <a:wholeTbl>
      <a:tcTxStyle>
        <a:fontRef idx="minor">
          <a:srgbClr val="000000"/>
        </a:fontRef>
        <a:schemeClr val="tx1"/>
      </a:tcTxStyle>
      <a:tcStyle>
        <a:tcBdr>
          <a:left>
            <a:ln w="12700">
              <a:solidFill>
                <a:schemeClr val="accent2"/>
              </a:solidFill>
            </a:ln>
          </a:left>
          <a:right>
            <a:ln w="12700">
              <a:solidFill>
                <a:schemeClr val="accent2"/>
              </a:solidFill>
            </a:ln>
          </a:right>
          <a:top>
            <a:ln w="12700">
              <a:solidFill>
                <a:schemeClr val="accent2"/>
              </a:solidFill>
            </a:ln>
          </a:top>
          <a:bottom>
            <a:ln w="12700">
              <a:solidFill>
                <a:schemeClr val="accent2"/>
              </a:solidFill>
            </a:ln>
          </a:bottom>
          <a:insideH>
            <a:ln w="12700">
              <a:solidFill>
                <a:schemeClr val="accent2"/>
              </a:solidFill>
            </a:ln>
          </a:insideH>
          <a:insideV>
            <a:ln w="12700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band2V>
      <a:tcStyle>
        <a:tcBdr/>
        <a:fill>
          <a:solidFill>
            <a:schemeClr val="accent2">
              <a:alpha val="20000"/>
            </a:schemeClr>
          </a:solidFill>
        </a:fill>
      </a:tcStyle>
    </a:band2V>
    <a:lastCol>
      <a:tcStyle>
        <a:tcBdr/>
      </a:tcStyle>
    </a:lastCol>
    <a:firstCol>
      <a:tcStyle>
        <a:tcBdr/>
      </a:tcStyle>
    </a:firstCol>
    <a:lastRow>
      <a:tcStyle>
        <a:tcBdr>
          <a:top>
            <a:ln w="50800">
              <a:solidFill>
                <a:schemeClr val="accent2"/>
              </a:solidFill>
            </a:ln>
          </a:top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Style>
        <a:tcBdr>
          <a:bottom>
            <a:ln w="25400">
              <a:solidFill>
                <a:schemeClr val="accent2"/>
              </a:solidFill>
            </a:ln>
          </a:bottom>
        </a:tcBdr>
        <a:fill>
          <a:noFill/>
        </a:fill>
      </a:tcStyle>
    </a:firstRow>
    <a:neCell>
      <a:tcStyle>
        <a:tcBdr/>
      </a:tcStyle>
    </a:neCell>
    <a:nwCell>
      <a:tcStyle>
        <a:tcBdr/>
      </a:tcStyle>
    </a:nwCel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252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schemas.openxmlformats.org/officeDocument/2006/relationships/font" Target="fonts/font7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font" Target="fonts/font6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>
          <a:xfrm>
            <a:off x="685800" y="2130425"/>
            <a:ext cx="7772400" cy="1470025"/>
          </a:xfrm>
        </p:spPr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>
          <a:xfrm>
            <a:off x="1371600" y="3886200"/>
            <a:ext cx="6400800" cy="175259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en-US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D8BD707-D9CF-40AE-B4C6-C98DA3205C09}" type="datetimeFigureOut">
              <a:rPr lang="en-US"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6F15528-21DE-4FAA-801E-634DDDAF4B2B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Title and Vertical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D8BD707-D9CF-40AE-B4C6-C98DA3205C09}" type="datetimeFigureOut">
              <a:rPr lang="en-US"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6F15528-21DE-4FAA-801E-634DDDAF4B2B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Vertical Title an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 bwMode="auto">
          <a:xfrm>
            <a:off x="6629400" y="274638"/>
            <a:ext cx="2057400" cy="5851525"/>
          </a:xfrm>
        </p:spPr>
        <p:txBody>
          <a:bodyPr vert="eaVert"/>
          <a:lstStyle/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>
          <a:xfrm>
            <a:off x="457200" y="274638"/>
            <a:ext cx="6019800" cy="5851525"/>
          </a:xfrm>
        </p:spPr>
        <p:txBody>
          <a:bodyPr vert="eaVert"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D8BD707-D9CF-40AE-B4C6-C98DA3205C09}" type="datetimeFigureOut">
              <a:rPr lang="en-US"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6F15528-21DE-4FAA-801E-634DDDAF4B2B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le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D8BD707-D9CF-40AE-B4C6-C98DA3205C09}" type="datetimeFigureOut">
              <a:rPr lang="en-US"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6F15528-21DE-4FAA-801E-634DDDAF4B2B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Section Head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D8BD707-D9CF-40AE-B4C6-C98DA3205C09}" type="datetimeFigureOut">
              <a:rPr lang="en-US"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6F15528-21DE-4FAA-801E-634DDDAF4B2B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Two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D8BD707-D9CF-40AE-B4C6-C98DA3205C09}" type="datetimeFigureOut">
              <a:rPr lang="en-US"/>
              <a:t>4/24/2024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6F15528-21DE-4FAA-801E-634DDDAF4B2B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Compar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 bwMode="auto"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D8BD707-D9CF-40AE-B4C6-C98DA3205C09}" type="datetimeFigureOut">
              <a:rPr lang="en-US"/>
              <a:t>4/24/2024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6F15528-21DE-4FAA-801E-634DDDAF4B2B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D8BD707-D9CF-40AE-B4C6-C98DA3205C09}" type="datetimeFigureOut">
              <a:rPr lang="en-US"/>
              <a:t>4/24/2024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6F15528-21DE-4FAA-801E-634DDDAF4B2B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Blank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D8BD707-D9CF-40AE-B4C6-C98DA3205C09}" type="datetimeFigureOut">
              <a:rPr lang="en-US"/>
              <a:t>4/24/2024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6F15528-21DE-4FAA-801E-634DDDAF4B2B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Content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D8BD707-D9CF-40AE-B4C6-C98DA3205C09}" type="datetimeFigureOut">
              <a:rPr lang="en-US"/>
              <a:t>4/24/2024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6F15528-21DE-4FAA-801E-634DDDAF4B2B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Picture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auto"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D8BD707-D9CF-40AE-B4C6-C98DA3205C09}" type="datetimeFigureOut">
              <a:rPr lang="en-US"/>
              <a:t>4/24/2024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6F15528-21DE-4FAA-801E-634DDDAF4B2B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D8BD707-D9CF-40AE-B4C6-C98DA3205C09}" type="datetimeFigureOut">
              <a:rPr lang="en-US"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6F15528-21DE-4FAA-801E-634DDDAF4B2B}" type="slidenum">
              <a:rPr lang="en-US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>
        <a:spcBef>
          <a:spcPts val="0"/>
        </a:spcBef>
        <a:buFont typeface="Arial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>
        <a:spcBef>
          <a:spcPts val="0"/>
        </a:spcBef>
        <a:buFont typeface="Arial"/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spcBef>
          <a:spcPts val="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spcBef>
          <a:spcPts val="0"/>
        </a:spcBef>
        <a:buFont typeface="Arial"/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spcBef>
          <a:spcPts val="0"/>
        </a:spcBef>
        <a:buFont typeface="Arial"/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 bwMode="auto">
          <a:xfrm rot="-2700000">
            <a:off x="15391239" y="1860459"/>
            <a:ext cx="6566081" cy="6566081"/>
            <a:chOff x="0" y="0"/>
            <a:chExt cx="1913890" cy="1913890"/>
          </a:xfrm>
          <a:solidFill>
            <a:schemeClr val="accent1">
              <a:lumMod val="50000"/>
            </a:schemeClr>
          </a:solidFill>
        </p:grpSpPr>
        <p:sp>
          <p:nvSpPr>
            <p:cNvPr id="3" name="Freeform 3"/>
            <p:cNvSpPr/>
            <p:nvPr/>
          </p:nvSpPr>
          <p:spPr bwMode="auto">
            <a:xfrm>
              <a:off x="0" y="0"/>
              <a:ext cx="1913890" cy="1913890"/>
            </a:xfrm>
            <a:custGeom>
              <a:avLst/>
              <a:gdLst/>
              <a:ahLst/>
              <a:cxnLst/>
              <a:rect l="l" t="t" r="r" b="b"/>
              <a:pathLst>
                <a:path w="1913890" h="1913890" extrusionOk="0">
                  <a:moveTo>
                    <a:pt x="0" y="0"/>
                  </a:moveTo>
                  <a:lnTo>
                    <a:pt x="1913890" y="0"/>
                  </a:lnTo>
                  <a:lnTo>
                    <a:pt x="1913890" y="1913890"/>
                  </a:lnTo>
                  <a:lnTo>
                    <a:pt x="0" y="1913890"/>
                  </a:lnTo>
                  <a:close/>
                </a:path>
              </a:pathLst>
            </a:custGeom>
            <a:grpFill/>
          </p:spPr>
        </p:sp>
      </p:grpSp>
      <p:grpSp>
        <p:nvGrpSpPr>
          <p:cNvPr id="4" name="Group 4"/>
          <p:cNvGrpSpPr/>
          <p:nvPr/>
        </p:nvGrpSpPr>
        <p:grpSpPr bwMode="auto">
          <a:xfrm rot="2700000">
            <a:off x="15747840" y="2217060"/>
            <a:ext cx="5852880" cy="5852880"/>
            <a:chOff x="0" y="0"/>
            <a:chExt cx="1913890" cy="1913890"/>
          </a:xfrm>
        </p:grpSpPr>
        <p:sp>
          <p:nvSpPr>
            <p:cNvPr id="5" name="Freeform 5"/>
            <p:cNvSpPr/>
            <p:nvPr/>
          </p:nvSpPr>
          <p:spPr bwMode="auto">
            <a:xfrm>
              <a:off x="0" y="0"/>
              <a:ext cx="1913890" cy="1913890"/>
            </a:xfrm>
            <a:custGeom>
              <a:avLst/>
              <a:gdLst/>
              <a:ahLst/>
              <a:cxnLst/>
              <a:rect l="l" t="t" r="r" b="b"/>
              <a:pathLst>
                <a:path w="1913890" h="1913890" extrusionOk="0">
                  <a:moveTo>
                    <a:pt x="0" y="0"/>
                  </a:moveTo>
                  <a:lnTo>
                    <a:pt x="0" y="1913890"/>
                  </a:lnTo>
                  <a:lnTo>
                    <a:pt x="1913890" y="1913890"/>
                  </a:lnTo>
                  <a:lnTo>
                    <a:pt x="1913890" y="0"/>
                  </a:lnTo>
                  <a:lnTo>
                    <a:pt x="0" y="0"/>
                  </a:lnTo>
                  <a:close/>
                  <a:moveTo>
                    <a:pt x="1852930" y="1852930"/>
                  </a:moveTo>
                  <a:lnTo>
                    <a:pt x="59690" y="1852930"/>
                  </a:lnTo>
                  <a:lnTo>
                    <a:pt x="59690" y="59690"/>
                  </a:lnTo>
                  <a:lnTo>
                    <a:pt x="1852930" y="59690"/>
                  </a:lnTo>
                  <a:lnTo>
                    <a:pt x="1852930" y="1852930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grpSp>
        <p:nvGrpSpPr>
          <p:cNvPr id="6" name="Group 6"/>
          <p:cNvGrpSpPr/>
          <p:nvPr/>
        </p:nvGrpSpPr>
        <p:grpSpPr bwMode="auto">
          <a:xfrm rot="2700000">
            <a:off x="11529699" y="8163269"/>
            <a:ext cx="6164339" cy="6164339"/>
            <a:chOff x="0" y="0"/>
            <a:chExt cx="1913890" cy="1913890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7" name="Freeform 7"/>
            <p:cNvSpPr/>
            <p:nvPr/>
          </p:nvSpPr>
          <p:spPr bwMode="auto">
            <a:xfrm>
              <a:off x="0" y="0"/>
              <a:ext cx="1913890" cy="1913890"/>
            </a:xfrm>
            <a:custGeom>
              <a:avLst/>
              <a:gdLst/>
              <a:ahLst/>
              <a:cxnLst/>
              <a:rect l="l" t="t" r="r" b="b"/>
              <a:pathLst>
                <a:path w="1913890" h="1913890" extrusionOk="0">
                  <a:moveTo>
                    <a:pt x="0" y="0"/>
                  </a:moveTo>
                  <a:lnTo>
                    <a:pt x="0" y="1913890"/>
                  </a:lnTo>
                  <a:lnTo>
                    <a:pt x="1913890" y="1913890"/>
                  </a:lnTo>
                  <a:lnTo>
                    <a:pt x="1913890" y="0"/>
                  </a:lnTo>
                  <a:lnTo>
                    <a:pt x="0" y="0"/>
                  </a:lnTo>
                  <a:close/>
                  <a:moveTo>
                    <a:pt x="1852930" y="1852930"/>
                  </a:moveTo>
                  <a:lnTo>
                    <a:pt x="59690" y="1852930"/>
                  </a:lnTo>
                  <a:lnTo>
                    <a:pt x="59690" y="59690"/>
                  </a:lnTo>
                  <a:lnTo>
                    <a:pt x="1852930" y="59690"/>
                  </a:lnTo>
                  <a:lnTo>
                    <a:pt x="1852930" y="1852930"/>
                  </a:lnTo>
                  <a:close/>
                </a:path>
              </a:pathLst>
            </a:custGeom>
            <a:grpFill/>
          </p:spPr>
        </p:sp>
      </p:grpSp>
      <p:pic>
        <p:nvPicPr>
          <p:cNvPr id="8" name="Picture 8"/>
          <p:cNvPicPr>
            <a:picLocks noChangeAspect="1"/>
          </p:cNvPicPr>
          <p:nvPr/>
        </p:nvPicPr>
        <p:blipFill>
          <a:blip r:embed="rId2">
            <a:alphaModFix amt="69000"/>
            <a:duotone>
              <a:prstClr val="black"/>
              <a:schemeClr val="accent1">
                <a:tint val="45000"/>
                <a:satMod val="400000"/>
              </a:schemeClr>
            </a:duotone>
          </a:blip>
          <a:stretch/>
        </p:blipFill>
        <p:spPr bwMode="auto">
          <a:xfrm>
            <a:off x="-4267200" y="500579"/>
            <a:ext cx="7848600" cy="1270046"/>
          </a:xfrm>
          <a:prstGeom prst="rect">
            <a:avLst/>
          </a:prstGeom>
        </p:spPr>
      </p:pic>
      <p:pic>
        <p:nvPicPr>
          <p:cNvPr id="11" name="Picture 11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16078200" y="401697"/>
            <a:ext cx="940043" cy="685800"/>
          </a:xfrm>
          <a:prstGeom prst="rect">
            <a:avLst/>
          </a:prstGeom>
        </p:spPr>
      </p:pic>
      <p:sp>
        <p:nvSpPr>
          <p:cNvPr id="12" name="TextBox 12"/>
          <p:cNvSpPr txBox="1"/>
          <p:nvPr/>
        </p:nvSpPr>
        <p:spPr bwMode="auto">
          <a:xfrm>
            <a:off x="861014" y="2454926"/>
            <a:ext cx="13244755" cy="300082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defRPr/>
            </a:pPr>
            <a:r>
              <a:rPr lang="en-US" sz="6500" b="1" dirty="0">
                <a:solidFill>
                  <a:srgbClr val="254061"/>
                </a:solidFill>
                <a:latin typeface="Tahoma"/>
                <a:ea typeface="Tahoma"/>
                <a:cs typeface="Tahoma"/>
              </a:rPr>
              <a:t>РЕЙТИНГ МУНИЦИПАЛЬНЫХ ОБРАЗОВАНИЙ</a:t>
            </a:r>
            <a:r>
              <a:rPr lang="ru-RU" sz="6500" b="1" dirty="0">
                <a:solidFill>
                  <a:srgbClr val="254061"/>
                </a:solidFill>
                <a:latin typeface="Tahoma"/>
                <a:ea typeface="Tahoma"/>
                <a:cs typeface="Tahoma"/>
              </a:rPr>
              <a:t> ЧУВАШСКОЙ РЕСПУБЛИКИ</a:t>
            </a:r>
            <a:endParaRPr lang="en-US" sz="6500" b="1" dirty="0">
              <a:solidFill>
                <a:srgbClr val="254061"/>
              </a:solidFill>
              <a:latin typeface="Tahoma"/>
              <a:ea typeface="Tahoma"/>
              <a:cs typeface="Tahoma"/>
            </a:endParaRPr>
          </a:p>
        </p:txBody>
      </p:sp>
      <p:sp>
        <p:nvSpPr>
          <p:cNvPr id="13" name="TextBox 13"/>
          <p:cNvSpPr txBox="1"/>
          <p:nvPr/>
        </p:nvSpPr>
        <p:spPr bwMode="auto">
          <a:xfrm>
            <a:off x="861014" y="5887641"/>
            <a:ext cx="14302786" cy="18466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defRPr/>
            </a:pPr>
            <a:r>
              <a:rPr lang="en-US" sz="4000" b="1" dirty="0">
                <a:solidFill>
                  <a:schemeClr val="accent1">
                    <a:lumMod val="75000"/>
                  </a:schemeClr>
                </a:solidFill>
                <a:latin typeface="Tahoma"/>
                <a:ea typeface="Tahoma"/>
                <a:cs typeface="Tahoma"/>
              </a:rPr>
              <a:t>ПО ИТОГАМ РЕАЛИЗАЦИИ МЕХАНИЗМОВ ПОДДЕРЖКИ СОЦИАЛЬНО ОРИЕНТИРОВАННЫХ НЕКОММЕРЧЕСКИХ ОРГАНИЗАЦИЙ</a:t>
            </a:r>
            <a:endParaRPr sz="1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" name="Freeform 3">
            <a:extLst>
              <a:ext uri="{FF2B5EF4-FFF2-40B4-BE49-F238E27FC236}">
                <a16:creationId xmlns:a16="http://schemas.microsoft.com/office/drawing/2014/main" id="{2082EF5E-A1F3-E287-5E1C-54B631DB390D}"/>
              </a:ext>
            </a:extLst>
          </p:cNvPr>
          <p:cNvSpPr/>
          <p:nvPr/>
        </p:nvSpPr>
        <p:spPr bwMode="auto">
          <a:xfrm>
            <a:off x="-162360" y="-1181100"/>
            <a:ext cx="18612723" cy="2906017"/>
          </a:xfrm>
          <a:custGeom>
            <a:avLst/>
            <a:gdLst/>
            <a:ahLst/>
            <a:cxnLst/>
            <a:rect l="l" t="t" r="r" b="b"/>
            <a:pathLst>
              <a:path w="4902116" h="1004813" extrusionOk="0">
                <a:moveTo>
                  <a:pt x="4663991" y="0"/>
                </a:moveTo>
                <a:lnTo>
                  <a:pt x="4902116" y="238125"/>
                </a:lnTo>
                <a:lnTo>
                  <a:pt x="4902116" y="766688"/>
                </a:lnTo>
                <a:lnTo>
                  <a:pt x="4663991" y="1004813"/>
                </a:lnTo>
                <a:lnTo>
                  <a:pt x="238125" y="1004813"/>
                </a:lnTo>
                <a:lnTo>
                  <a:pt x="0" y="766688"/>
                </a:lnTo>
                <a:lnTo>
                  <a:pt x="0" y="238125"/>
                </a:lnTo>
                <a:lnTo>
                  <a:pt x="238125" y="0"/>
                </a:lnTo>
                <a:lnTo>
                  <a:pt x="4663991" y="0"/>
                </a:lnTo>
                <a:close/>
              </a:path>
            </a:pathLst>
          </a:custGeom>
          <a:solidFill>
            <a:srgbClr val="254061"/>
          </a:solidFill>
        </p:spPr>
      </p:sp>
      <p:sp>
        <p:nvSpPr>
          <p:cNvPr id="14" name="TextBox 14"/>
          <p:cNvSpPr txBox="1"/>
          <p:nvPr/>
        </p:nvSpPr>
        <p:spPr bwMode="auto">
          <a:xfrm>
            <a:off x="1371599" y="571500"/>
            <a:ext cx="15544800" cy="56425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4400"/>
              </a:lnSpc>
              <a:defRPr/>
            </a:pPr>
            <a:r>
              <a:rPr lang="ru-RU" sz="4400" b="1" dirty="0">
                <a:solidFill>
                  <a:srgbClr val="FFFFFF"/>
                </a:solidFill>
                <a:latin typeface="Tahoma"/>
                <a:ea typeface="Tahoma"/>
                <a:cs typeface="Tahoma"/>
              </a:rPr>
              <a:t>Рейтинг городских округов Чувашской Республики</a:t>
            </a:r>
            <a:endParaRPr lang="en-US" sz="4400" b="1" u="sng" dirty="0">
              <a:solidFill>
                <a:srgbClr val="FFFFFF"/>
              </a:solidFill>
              <a:latin typeface="Tahoma"/>
              <a:ea typeface="Tahoma"/>
              <a:cs typeface="Tahoma"/>
            </a:endParaRP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8D906630-F520-69D7-8AD1-51D829A91D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1174444"/>
              </p:ext>
            </p:extLst>
          </p:nvPr>
        </p:nvGraphicFramePr>
        <p:xfrm>
          <a:off x="1263882" y="3238500"/>
          <a:ext cx="15760233" cy="5704583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3413666">
                  <a:extLst>
                    <a:ext uri="{9D8B030D-6E8A-4147-A177-3AD203B41FA5}">
                      <a16:colId xmlns:a16="http://schemas.microsoft.com/office/drawing/2014/main" val="2121652367"/>
                    </a:ext>
                  </a:extLst>
                </a:gridCol>
                <a:gridCol w="8346619">
                  <a:extLst>
                    <a:ext uri="{9D8B030D-6E8A-4147-A177-3AD203B41FA5}">
                      <a16:colId xmlns:a16="http://schemas.microsoft.com/office/drawing/2014/main" val="570481876"/>
                    </a:ext>
                  </a:extLst>
                </a:gridCol>
                <a:gridCol w="3999948">
                  <a:extLst>
                    <a:ext uri="{9D8B030D-6E8A-4147-A177-3AD203B41FA5}">
                      <a16:colId xmlns:a16="http://schemas.microsoft.com/office/drawing/2014/main" val="1796940568"/>
                    </a:ext>
                  </a:extLst>
                </a:gridCol>
              </a:tblGrid>
              <a:tr h="1858258">
                <a:tc>
                  <a:txBody>
                    <a:bodyPr/>
                    <a:lstStyle/>
                    <a:p>
                      <a:pPr algn="ctr"/>
                      <a:r>
                        <a:rPr lang="ru-RU" sz="3600" kern="100" dirty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Место</a:t>
                      </a:r>
                    </a:p>
                    <a:p>
                      <a:pPr algn="ctr"/>
                      <a:r>
                        <a:rPr lang="ru-RU" sz="3600" kern="100" dirty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 рейтинге</a:t>
                      </a: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kern="100" dirty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Наименование городского округа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kern="100" dirty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Общая сумма баллов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2232270"/>
                  </a:ext>
                </a:extLst>
              </a:tr>
              <a:tr h="769265">
                <a:tc>
                  <a:txBody>
                    <a:bodyPr/>
                    <a:lstStyle/>
                    <a:p>
                      <a:pPr algn="ctr"/>
                      <a:r>
                        <a:rPr lang="ru-RU" sz="3600" kern="100">
                          <a:solidFill>
                            <a:srgbClr val="25406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kern="100" dirty="0">
                          <a:solidFill>
                            <a:srgbClr val="25406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г. Шумерля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kern="100">
                          <a:solidFill>
                            <a:srgbClr val="25406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9358205"/>
                  </a:ext>
                </a:extLst>
              </a:tr>
              <a:tr h="769265">
                <a:tc>
                  <a:txBody>
                    <a:bodyPr/>
                    <a:lstStyle/>
                    <a:p>
                      <a:pPr algn="ctr"/>
                      <a:r>
                        <a:rPr lang="ru-RU" sz="3600" kern="100">
                          <a:solidFill>
                            <a:srgbClr val="25406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kern="100" dirty="0">
                          <a:solidFill>
                            <a:srgbClr val="25406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г. Алатырь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kern="100" dirty="0">
                          <a:solidFill>
                            <a:srgbClr val="25406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0380704"/>
                  </a:ext>
                </a:extLst>
              </a:tr>
              <a:tr h="769265">
                <a:tc>
                  <a:txBody>
                    <a:bodyPr/>
                    <a:lstStyle/>
                    <a:p>
                      <a:pPr algn="ctr"/>
                      <a:r>
                        <a:rPr lang="ru-RU" sz="3600" kern="100">
                          <a:solidFill>
                            <a:srgbClr val="25406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kern="100">
                          <a:solidFill>
                            <a:srgbClr val="25406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г. Чебоксары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kern="100">
                          <a:solidFill>
                            <a:srgbClr val="25406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4190072"/>
                  </a:ext>
                </a:extLst>
              </a:tr>
              <a:tr h="769265">
                <a:tc>
                  <a:txBody>
                    <a:bodyPr/>
                    <a:lstStyle/>
                    <a:p>
                      <a:pPr algn="ctr"/>
                      <a:r>
                        <a:rPr lang="ru-RU" sz="3600" kern="100">
                          <a:solidFill>
                            <a:srgbClr val="25406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kern="100" dirty="0">
                          <a:solidFill>
                            <a:srgbClr val="25406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г. Новочебоксарск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kern="100">
                          <a:solidFill>
                            <a:srgbClr val="25406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2222165"/>
                  </a:ext>
                </a:extLst>
              </a:tr>
              <a:tr h="769265">
                <a:tc>
                  <a:txBody>
                    <a:bodyPr/>
                    <a:lstStyle/>
                    <a:p>
                      <a:pPr algn="ctr"/>
                      <a:r>
                        <a:rPr lang="ru-RU" sz="3600" kern="100">
                          <a:solidFill>
                            <a:srgbClr val="25406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kern="100">
                          <a:solidFill>
                            <a:srgbClr val="25406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г. Канаш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kern="100" dirty="0">
                          <a:solidFill>
                            <a:srgbClr val="25406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229401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Freeform 3"/>
          <p:cNvSpPr/>
          <p:nvPr/>
        </p:nvSpPr>
        <p:spPr bwMode="auto">
          <a:xfrm>
            <a:off x="-162360" y="-1181100"/>
            <a:ext cx="18612723" cy="2906017"/>
          </a:xfrm>
          <a:custGeom>
            <a:avLst/>
            <a:gdLst/>
            <a:ahLst/>
            <a:cxnLst/>
            <a:rect l="l" t="t" r="r" b="b"/>
            <a:pathLst>
              <a:path w="4902116" h="1004813" extrusionOk="0">
                <a:moveTo>
                  <a:pt x="4663991" y="0"/>
                </a:moveTo>
                <a:lnTo>
                  <a:pt x="4902116" y="238125"/>
                </a:lnTo>
                <a:lnTo>
                  <a:pt x="4902116" y="766688"/>
                </a:lnTo>
                <a:lnTo>
                  <a:pt x="4663991" y="1004813"/>
                </a:lnTo>
                <a:lnTo>
                  <a:pt x="238125" y="1004813"/>
                </a:lnTo>
                <a:lnTo>
                  <a:pt x="0" y="766688"/>
                </a:lnTo>
                <a:lnTo>
                  <a:pt x="0" y="238125"/>
                </a:lnTo>
                <a:lnTo>
                  <a:pt x="238125" y="0"/>
                </a:lnTo>
                <a:lnTo>
                  <a:pt x="4663991" y="0"/>
                </a:lnTo>
                <a:close/>
              </a:path>
            </a:pathLst>
          </a:custGeom>
          <a:solidFill>
            <a:srgbClr val="254061"/>
          </a:solidFill>
        </p:spPr>
      </p:sp>
      <p:sp>
        <p:nvSpPr>
          <p:cNvPr id="14" name="TextBox 14"/>
          <p:cNvSpPr txBox="1"/>
          <p:nvPr/>
        </p:nvSpPr>
        <p:spPr bwMode="auto">
          <a:xfrm>
            <a:off x="1371599" y="266700"/>
            <a:ext cx="15544800" cy="112851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4400"/>
              </a:lnSpc>
              <a:defRPr/>
            </a:pPr>
            <a:r>
              <a:rPr lang="ru-RU" sz="4000" b="1" dirty="0">
                <a:solidFill>
                  <a:srgbClr val="FFFFFF"/>
                </a:solidFill>
                <a:latin typeface="Tahoma"/>
                <a:ea typeface="Tahoma"/>
                <a:cs typeface="Tahoma"/>
              </a:rPr>
              <a:t>Рейтинг муниципальных образований </a:t>
            </a:r>
          </a:p>
          <a:p>
            <a:pPr algn="ctr">
              <a:lnSpc>
                <a:spcPts val="4400"/>
              </a:lnSpc>
              <a:defRPr/>
            </a:pPr>
            <a:r>
              <a:rPr lang="ru-RU" sz="4000" b="1" dirty="0">
                <a:solidFill>
                  <a:srgbClr val="FFFFFF"/>
                </a:solidFill>
                <a:latin typeface="Tahoma"/>
                <a:ea typeface="Tahoma"/>
                <a:cs typeface="Tahoma"/>
              </a:rPr>
              <a:t>Чувашской Республики</a:t>
            </a:r>
            <a:endParaRPr lang="en-US" sz="4000" b="1" u="sng" dirty="0">
              <a:solidFill>
                <a:srgbClr val="FFFFFF"/>
              </a:solidFill>
              <a:latin typeface="Tahoma"/>
              <a:ea typeface="Tahoma"/>
              <a:cs typeface="Tahoma"/>
            </a:endParaRP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8D906630-F520-69D7-8AD1-51D829A91D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3647409"/>
              </p:ext>
            </p:extLst>
          </p:nvPr>
        </p:nvGraphicFramePr>
        <p:xfrm>
          <a:off x="1263883" y="1866900"/>
          <a:ext cx="15760233" cy="8191489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3413666">
                  <a:extLst>
                    <a:ext uri="{9D8B030D-6E8A-4147-A177-3AD203B41FA5}">
                      <a16:colId xmlns:a16="http://schemas.microsoft.com/office/drawing/2014/main" val="2121652367"/>
                    </a:ext>
                  </a:extLst>
                </a:gridCol>
                <a:gridCol w="8346619">
                  <a:extLst>
                    <a:ext uri="{9D8B030D-6E8A-4147-A177-3AD203B41FA5}">
                      <a16:colId xmlns:a16="http://schemas.microsoft.com/office/drawing/2014/main" val="570481876"/>
                    </a:ext>
                  </a:extLst>
                </a:gridCol>
                <a:gridCol w="3999948">
                  <a:extLst>
                    <a:ext uri="{9D8B030D-6E8A-4147-A177-3AD203B41FA5}">
                      <a16:colId xmlns:a16="http://schemas.microsoft.com/office/drawing/2014/main" val="1796940568"/>
                    </a:ext>
                  </a:extLst>
                </a:gridCol>
              </a:tblGrid>
              <a:tr h="387763">
                <a:tc>
                  <a:txBody>
                    <a:bodyPr/>
                    <a:lstStyle/>
                    <a:p>
                      <a:pPr algn="ctr"/>
                      <a:r>
                        <a:rPr lang="ru-RU" sz="2400" kern="100" dirty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Место</a:t>
                      </a:r>
                      <a:r>
                        <a:rPr lang="en-US" sz="2400" kern="100" dirty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2400" kern="100" dirty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 рейтинге</a:t>
                      </a: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kern="100" dirty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Наименование муниципального образования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kern="100" dirty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Общая сумма баллов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2232270"/>
                  </a:ext>
                </a:extLst>
              </a:tr>
              <a:tr h="371606">
                <a:tc>
                  <a:txBody>
                    <a:bodyPr/>
                    <a:lstStyle/>
                    <a:p>
                      <a:pPr algn="ctr"/>
                      <a:r>
                        <a:rPr lang="ru-RU" sz="2300" kern="100" dirty="0">
                          <a:solidFill>
                            <a:srgbClr val="25406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300" kern="100" dirty="0">
                          <a:solidFill>
                            <a:srgbClr val="25406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Козловский муниципальный округ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kern="100">
                          <a:solidFill>
                            <a:srgbClr val="25406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9358205"/>
                  </a:ext>
                </a:extLst>
              </a:tr>
              <a:tr h="371606">
                <a:tc>
                  <a:txBody>
                    <a:bodyPr/>
                    <a:lstStyle/>
                    <a:p>
                      <a:pPr algn="ctr"/>
                      <a:r>
                        <a:rPr lang="ru-RU" sz="2300" kern="100" dirty="0">
                          <a:solidFill>
                            <a:srgbClr val="25406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300" kern="100">
                          <a:solidFill>
                            <a:srgbClr val="25406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Яльчикский муниципальный округ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kern="100">
                          <a:solidFill>
                            <a:srgbClr val="25406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0380704"/>
                  </a:ext>
                </a:extLst>
              </a:tr>
              <a:tr h="371606">
                <a:tc>
                  <a:txBody>
                    <a:bodyPr/>
                    <a:lstStyle/>
                    <a:p>
                      <a:pPr algn="ctr"/>
                      <a:r>
                        <a:rPr lang="ru-RU" sz="2300" kern="100" dirty="0">
                          <a:solidFill>
                            <a:srgbClr val="25406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300" kern="100">
                          <a:solidFill>
                            <a:srgbClr val="25406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Порецкий муниципальный округ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kern="100">
                          <a:solidFill>
                            <a:srgbClr val="25406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4190072"/>
                  </a:ext>
                </a:extLst>
              </a:tr>
              <a:tr h="371606">
                <a:tc>
                  <a:txBody>
                    <a:bodyPr/>
                    <a:lstStyle/>
                    <a:p>
                      <a:pPr algn="ctr"/>
                      <a:r>
                        <a:rPr lang="ru-RU" sz="2300" kern="100" dirty="0">
                          <a:solidFill>
                            <a:srgbClr val="25406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300" kern="100" dirty="0">
                          <a:solidFill>
                            <a:srgbClr val="25406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Шумерлинский муниципальный округ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kern="100">
                          <a:solidFill>
                            <a:srgbClr val="25406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2222165"/>
                  </a:ext>
                </a:extLst>
              </a:tr>
              <a:tr h="371606">
                <a:tc>
                  <a:txBody>
                    <a:bodyPr/>
                    <a:lstStyle/>
                    <a:p>
                      <a:pPr algn="ctr"/>
                      <a:r>
                        <a:rPr lang="ru-RU" sz="2300" kern="100" dirty="0">
                          <a:solidFill>
                            <a:srgbClr val="25406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300" kern="100" dirty="0">
                          <a:solidFill>
                            <a:srgbClr val="25406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Мариинско-Посадский муниципальный округ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kern="100">
                          <a:solidFill>
                            <a:srgbClr val="25406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2940109"/>
                  </a:ext>
                </a:extLst>
              </a:tr>
              <a:tr h="371606">
                <a:tc>
                  <a:txBody>
                    <a:bodyPr/>
                    <a:lstStyle/>
                    <a:p>
                      <a:pPr algn="ctr"/>
                      <a:r>
                        <a:rPr lang="ru-RU" sz="2300" kern="100" dirty="0">
                          <a:solidFill>
                            <a:srgbClr val="25406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300" kern="100">
                          <a:solidFill>
                            <a:srgbClr val="25406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Урмарский муниципальный округ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kern="100">
                          <a:solidFill>
                            <a:srgbClr val="25406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237767"/>
                  </a:ext>
                </a:extLst>
              </a:tr>
              <a:tr h="371606">
                <a:tc>
                  <a:txBody>
                    <a:bodyPr/>
                    <a:lstStyle/>
                    <a:p>
                      <a:pPr algn="ctr"/>
                      <a:r>
                        <a:rPr lang="ru-RU" sz="2300" kern="100" dirty="0">
                          <a:solidFill>
                            <a:srgbClr val="25406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</a:t>
                      </a: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300" kern="100" dirty="0">
                          <a:solidFill>
                            <a:srgbClr val="25406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Батыревский муниципальный округ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kern="100">
                          <a:solidFill>
                            <a:srgbClr val="25406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114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3826669"/>
                  </a:ext>
                </a:extLst>
              </a:tr>
              <a:tr h="371606">
                <a:tc>
                  <a:txBody>
                    <a:bodyPr/>
                    <a:lstStyle/>
                    <a:p>
                      <a:pPr algn="ctr"/>
                      <a:r>
                        <a:rPr lang="ru-RU" sz="2300" kern="100" dirty="0">
                          <a:solidFill>
                            <a:srgbClr val="25406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</a:t>
                      </a: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300" kern="100" dirty="0">
                          <a:solidFill>
                            <a:srgbClr val="25406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Ядринский муниципальный округ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kern="100">
                          <a:solidFill>
                            <a:srgbClr val="25406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117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9566189"/>
                  </a:ext>
                </a:extLst>
              </a:tr>
              <a:tr h="371606">
                <a:tc>
                  <a:txBody>
                    <a:bodyPr/>
                    <a:lstStyle/>
                    <a:p>
                      <a:pPr algn="ctr"/>
                      <a:r>
                        <a:rPr lang="ru-RU" sz="2300" kern="100" dirty="0">
                          <a:solidFill>
                            <a:srgbClr val="25406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</a:t>
                      </a: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300" kern="100">
                          <a:solidFill>
                            <a:srgbClr val="25406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Янтиковский муниципальный округ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kern="100">
                          <a:solidFill>
                            <a:srgbClr val="25406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124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8599794"/>
                  </a:ext>
                </a:extLst>
              </a:tr>
              <a:tr h="371606">
                <a:tc>
                  <a:txBody>
                    <a:bodyPr/>
                    <a:lstStyle/>
                    <a:p>
                      <a:pPr algn="ctr"/>
                      <a:r>
                        <a:rPr lang="ru-RU" sz="2300" kern="100" dirty="0">
                          <a:solidFill>
                            <a:srgbClr val="25406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300" kern="100" dirty="0">
                          <a:solidFill>
                            <a:srgbClr val="25406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Комсомольский муниципальный округ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kern="100">
                          <a:solidFill>
                            <a:srgbClr val="25406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125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0594702"/>
                  </a:ext>
                </a:extLst>
              </a:tr>
              <a:tr h="371606">
                <a:tc>
                  <a:txBody>
                    <a:bodyPr/>
                    <a:lstStyle/>
                    <a:p>
                      <a:pPr algn="ctr"/>
                      <a:r>
                        <a:rPr lang="ru-RU" sz="2300" kern="100" dirty="0">
                          <a:solidFill>
                            <a:srgbClr val="25406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300" kern="100">
                          <a:solidFill>
                            <a:srgbClr val="25406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Красночетайский муниципальный округ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kern="100">
                          <a:solidFill>
                            <a:srgbClr val="25406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125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6205731"/>
                  </a:ext>
                </a:extLst>
              </a:tr>
              <a:tr h="371606">
                <a:tc>
                  <a:txBody>
                    <a:bodyPr/>
                    <a:lstStyle/>
                    <a:p>
                      <a:pPr algn="ctr"/>
                      <a:r>
                        <a:rPr lang="ru-RU" sz="2300" kern="100" dirty="0">
                          <a:solidFill>
                            <a:srgbClr val="25406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300" kern="100" dirty="0">
                          <a:solidFill>
                            <a:srgbClr val="25406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Шемуршинский муниципальный округ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kern="100">
                          <a:solidFill>
                            <a:srgbClr val="25406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125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1952044"/>
                  </a:ext>
                </a:extLst>
              </a:tr>
              <a:tr h="371606">
                <a:tc>
                  <a:txBody>
                    <a:bodyPr/>
                    <a:lstStyle/>
                    <a:p>
                      <a:pPr algn="ctr"/>
                      <a:r>
                        <a:rPr lang="ru-RU" sz="2300" kern="100" dirty="0">
                          <a:solidFill>
                            <a:srgbClr val="25406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13</a:t>
                      </a: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300" kern="100" dirty="0">
                          <a:solidFill>
                            <a:srgbClr val="25406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Канашский муниципальный округ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kern="100">
                          <a:solidFill>
                            <a:srgbClr val="25406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126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5605691"/>
                  </a:ext>
                </a:extLst>
              </a:tr>
              <a:tr h="371606">
                <a:tc>
                  <a:txBody>
                    <a:bodyPr/>
                    <a:lstStyle/>
                    <a:p>
                      <a:pPr algn="ctr"/>
                      <a:r>
                        <a:rPr lang="ru-RU" sz="2300" kern="100" dirty="0">
                          <a:solidFill>
                            <a:srgbClr val="25406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14</a:t>
                      </a: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300" kern="100" dirty="0">
                          <a:solidFill>
                            <a:srgbClr val="25406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Аликовский муниципальный округ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kern="100">
                          <a:solidFill>
                            <a:srgbClr val="25406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127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0984055"/>
                  </a:ext>
                </a:extLst>
              </a:tr>
              <a:tr h="371606">
                <a:tc>
                  <a:txBody>
                    <a:bodyPr/>
                    <a:lstStyle/>
                    <a:p>
                      <a:pPr algn="ctr"/>
                      <a:r>
                        <a:rPr lang="ru-RU" sz="2300" kern="100" dirty="0">
                          <a:solidFill>
                            <a:srgbClr val="25406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15</a:t>
                      </a: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300" kern="100">
                          <a:solidFill>
                            <a:srgbClr val="25406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Красноармейский муниципальный округ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kern="100">
                          <a:solidFill>
                            <a:srgbClr val="25406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130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6466721"/>
                  </a:ext>
                </a:extLst>
              </a:tr>
              <a:tr h="371606">
                <a:tc>
                  <a:txBody>
                    <a:bodyPr/>
                    <a:lstStyle/>
                    <a:p>
                      <a:pPr algn="ctr"/>
                      <a:r>
                        <a:rPr lang="ru-RU" sz="2300" kern="100" dirty="0">
                          <a:solidFill>
                            <a:srgbClr val="25406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16</a:t>
                      </a: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300" kern="100" dirty="0">
                          <a:solidFill>
                            <a:srgbClr val="25406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Алатырский муниципальный округ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kern="100">
                          <a:solidFill>
                            <a:srgbClr val="25406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132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1476238"/>
                  </a:ext>
                </a:extLst>
              </a:tr>
              <a:tr h="371606">
                <a:tc>
                  <a:txBody>
                    <a:bodyPr/>
                    <a:lstStyle/>
                    <a:p>
                      <a:pPr algn="ctr"/>
                      <a:r>
                        <a:rPr lang="ru-RU" sz="2300" kern="100" dirty="0">
                          <a:solidFill>
                            <a:srgbClr val="25406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17</a:t>
                      </a: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300" kern="100" dirty="0">
                          <a:solidFill>
                            <a:srgbClr val="25406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Моргаушский муниципальный округ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kern="100">
                          <a:solidFill>
                            <a:srgbClr val="25406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133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2074431"/>
                  </a:ext>
                </a:extLst>
              </a:tr>
              <a:tr h="371606">
                <a:tc>
                  <a:txBody>
                    <a:bodyPr/>
                    <a:lstStyle/>
                    <a:p>
                      <a:pPr algn="ctr"/>
                      <a:r>
                        <a:rPr lang="ru-RU" sz="2300" kern="100" dirty="0">
                          <a:solidFill>
                            <a:srgbClr val="25406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18</a:t>
                      </a: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300" kern="100">
                          <a:solidFill>
                            <a:srgbClr val="25406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Ибресинский муниципальный округ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kern="100" dirty="0">
                          <a:solidFill>
                            <a:srgbClr val="25406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135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5624895"/>
                  </a:ext>
                </a:extLst>
              </a:tr>
              <a:tr h="371606">
                <a:tc>
                  <a:txBody>
                    <a:bodyPr/>
                    <a:lstStyle/>
                    <a:p>
                      <a:pPr algn="ctr"/>
                      <a:r>
                        <a:rPr lang="ru-RU" sz="2300" kern="100" dirty="0">
                          <a:solidFill>
                            <a:srgbClr val="25406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19</a:t>
                      </a: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300" kern="100">
                          <a:solidFill>
                            <a:srgbClr val="25406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Вурнарский муниципальный округ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kern="100" dirty="0">
                          <a:solidFill>
                            <a:srgbClr val="25406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136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5832308"/>
                  </a:ext>
                </a:extLst>
              </a:tr>
              <a:tr h="371606">
                <a:tc>
                  <a:txBody>
                    <a:bodyPr/>
                    <a:lstStyle/>
                    <a:p>
                      <a:pPr algn="ctr"/>
                      <a:r>
                        <a:rPr lang="ru-RU" sz="2300" kern="100" dirty="0">
                          <a:solidFill>
                            <a:srgbClr val="25406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</a:t>
                      </a: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300" kern="100">
                          <a:solidFill>
                            <a:srgbClr val="25406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Цивильский муниципальный округ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kern="100" dirty="0">
                          <a:solidFill>
                            <a:srgbClr val="25406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150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1334349"/>
                  </a:ext>
                </a:extLst>
              </a:tr>
              <a:tr h="371606">
                <a:tc>
                  <a:txBody>
                    <a:bodyPr/>
                    <a:lstStyle/>
                    <a:p>
                      <a:pPr algn="ctr"/>
                      <a:r>
                        <a:rPr lang="ru-RU" sz="2300" kern="100" dirty="0">
                          <a:solidFill>
                            <a:srgbClr val="25406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21</a:t>
                      </a: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300" kern="100" dirty="0">
                          <a:solidFill>
                            <a:srgbClr val="25406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Чебоксарский муниципальный округ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kern="100" dirty="0">
                          <a:solidFill>
                            <a:srgbClr val="25406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152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4234169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17633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1" name="TextBox 29">
            <a:extLst>
              <a:ext uri="{FF2B5EF4-FFF2-40B4-BE49-F238E27FC236}">
                <a16:creationId xmlns:a16="http://schemas.microsoft.com/office/drawing/2014/main" id="{CE5AB472-46DE-53B3-F10D-5350EFA64723}"/>
              </a:ext>
            </a:extLst>
          </p:cNvPr>
          <p:cNvSpPr txBox="1"/>
          <p:nvPr/>
        </p:nvSpPr>
        <p:spPr bwMode="auto">
          <a:xfrm>
            <a:off x="419100" y="342900"/>
            <a:ext cx="18821400" cy="79624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6825"/>
              </a:lnSpc>
              <a:defRPr/>
            </a:pPr>
            <a:r>
              <a:rPr lang="ru-RU" sz="4800" b="1" dirty="0">
                <a:solidFill>
                  <a:srgbClr val="254061"/>
                </a:solidFill>
                <a:latin typeface="Tahoma"/>
                <a:ea typeface="Tahoma"/>
                <a:cs typeface="Tahoma"/>
              </a:rPr>
              <a:t>СБОР ИНФОРМАЦИИ ПО ПОКАЗАТЕЛЯМ РЕЙТИНГА</a:t>
            </a:r>
            <a:endParaRPr lang="en-US" sz="4800" b="1" dirty="0">
              <a:solidFill>
                <a:srgbClr val="254061"/>
              </a:solidFill>
              <a:latin typeface="Tahoma"/>
              <a:ea typeface="Tahoma"/>
              <a:cs typeface="Tahoma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B9E0883-69C0-C92D-FBBD-A9287D426005}"/>
              </a:ext>
            </a:extLst>
          </p:cNvPr>
          <p:cNvSpPr txBox="1"/>
          <p:nvPr/>
        </p:nvSpPr>
        <p:spPr>
          <a:xfrm>
            <a:off x="419100" y="1486263"/>
            <a:ext cx="1725930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3000" b="1" dirty="0">
                <a:solidFill>
                  <a:srgbClr val="25406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Расчет производился на основе информации, предоставленной администрациями городских и муниципальных округов. Некоторые показатели были исправлены при расчете рейтинга, о чем подробно указано в конце каждой таблицы с расчетами под графой «Общая сумма баллов».</a:t>
            </a:r>
            <a:endParaRPr lang="ru-RU" sz="3000" dirty="0">
              <a:solidFill>
                <a:srgbClr val="25406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8951BFB-C12F-A0E2-55E5-0A1D6031F3E1}"/>
              </a:ext>
            </a:extLst>
          </p:cNvPr>
          <p:cNvSpPr txBox="1"/>
          <p:nvPr/>
        </p:nvSpPr>
        <p:spPr>
          <a:xfrm>
            <a:off x="419100" y="6667500"/>
            <a:ext cx="17259300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3000" dirty="0">
                <a:solidFill>
                  <a:srgbClr val="25406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Подготовительная работа по сбору информации включала в себя создание таблицы предоставления сведений муниципальными образованиями, включая </a:t>
            </a:r>
            <a:r>
              <a:rPr lang="ru-RU" sz="3000" u="sng" dirty="0">
                <a:solidFill>
                  <a:srgbClr val="25406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пояснения по заполнению</a:t>
            </a:r>
            <a:r>
              <a:rPr lang="ru-RU" sz="3000" dirty="0">
                <a:solidFill>
                  <a:srgbClr val="25406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этой таблицы, создании </a:t>
            </a:r>
            <a:r>
              <a:rPr lang="ru-RU" sz="3000" u="sng" dirty="0">
                <a:solidFill>
                  <a:srgbClr val="25406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презентации о рейтинге </a:t>
            </a:r>
            <a:r>
              <a:rPr lang="ru-RU" sz="3000" dirty="0">
                <a:solidFill>
                  <a:srgbClr val="25406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 </a:t>
            </a:r>
            <a:r>
              <a:rPr lang="ru-RU" sz="3000" u="sng" dirty="0">
                <a:solidFill>
                  <a:srgbClr val="25406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проведение ВКС с администрациями </a:t>
            </a:r>
            <a:r>
              <a:rPr lang="ru-RU" sz="3000" dirty="0">
                <a:solidFill>
                  <a:srgbClr val="25406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муниципальных образований с демонстрацией примера расчета рейтинга.</a:t>
            </a:r>
            <a:endParaRPr lang="en-US" sz="3000" dirty="0">
              <a:solidFill>
                <a:srgbClr val="25406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defRPr/>
            </a:pPr>
            <a:endParaRPr lang="ru-RU" sz="3000" dirty="0">
              <a:solidFill>
                <a:srgbClr val="25406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defRPr/>
            </a:pPr>
            <a:r>
              <a:rPr lang="ru-RU" sz="3000" dirty="0">
                <a:solidFill>
                  <a:srgbClr val="25406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Администрации муниципальных образований предоставляли исходные данные для расчета значений показателей рейтинга </a:t>
            </a:r>
            <a:r>
              <a:rPr lang="ru-RU" sz="3000" u="sng" dirty="0">
                <a:solidFill>
                  <a:srgbClr val="25406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без подтверждения предоставленных данных</a:t>
            </a:r>
            <a:r>
              <a:rPr lang="ru-RU" sz="3000" dirty="0">
                <a:solidFill>
                  <a:srgbClr val="25406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sp>
        <p:nvSpPr>
          <p:cNvPr id="7" name="Freeform 3">
            <a:extLst>
              <a:ext uri="{FF2B5EF4-FFF2-40B4-BE49-F238E27FC236}">
                <a16:creationId xmlns:a16="http://schemas.microsoft.com/office/drawing/2014/main" id="{C09A6861-2B5E-CC73-FEB5-F400DD6E7539}"/>
              </a:ext>
            </a:extLst>
          </p:cNvPr>
          <p:cNvSpPr/>
          <p:nvPr/>
        </p:nvSpPr>
        <p:spPr bwMode="auto">
          <a:xfrm rot="14376222" flipH="1" flipV="1">
            <a:off x="2437075" y="4508488"/>
            <a:ext cx="2331916" cy="449097"/>
          </a:xfrm>
          <a:custGeom>
            <a:avLst/>
            <a:gdLst/>
            <a:ahLst/>
            <a:cxnLst/>
            <a:rect l="l" t="t" r="r" b="b"/>
            <a:pathLst>
              <a:path w="1594790" h="450528" extrusionOk="0">
                <a:moveTo>
                  <a:pt x="1594790" y="450528"/>
                </a:moveTo>
                <a:lnTo>
                  <a:pt x="0" y="450528"/>
                </a:lnTo>
                <a:lnTo>
                  <a:pt x="0" y="0"/>
                </a:lnTo>
                <a:lnTo>
                  <a:pt x="1594790" y="0"/>
                </a:lnTo>
                <a:lnTo>
                  <a:pt x="1594790" y="450528"/>
                </a:lnTo>
                <a:close/>
              </a:path>
            </a:pathLst>
          </a:custGeom>
          <a:blipFill>
            <a:blip r:embed="rId2">
              <a:duotone>
                <a:prstClr val="black"/>
                <a:schemeClr val="accent1">
                  <a:tint val="45000"/>
                  <a:satMod val="400000"/>
                </a:schemeClr>
              </a:duotone>
            </a:blip>
            <a:stretch/>
          </a:blipFill>
        </p:spPr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E14D37D4-F6D4-281A-927A-1505BCA28D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0600" y="3505311"/>
            <a:ext cx="12710696" cy="310068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8441846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1" name="TextBox 29">
            <a:extLst>
              <a:ext uri="{FF2B5EF4-FFF2-40B4-BE49-F238E27FC236}">
                <a16:creationId xmlns:a16="http://schemas.microsoft.com/office/drawing/2014/main" id="{CE5AB472-46DE-53B3-F10D-5350EFA64723}"/>
              </a:ext>
            </a:extLst>
          </p:cNvPr>
          <p:cNvSpPr txBox="1"/>
          <p:nvPr/>
        </p:nvSpPr>
        <p:spPr bwMode="auto">
          <a:xfrm>
            <a:off x="419100" y="232456"/>
            <a:ext cx="18821400" cy="79624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6825"/>
              </a:lnSpc>
              <a:defRPr/>
            </a:pPr>
            <a:r>
              <a:rPr lang="ru-RU" sz="4800" b="1" dirty="0">
                <a:solidFill>
                  <a:srgbClr val="254061"/>
                </a:solidFill>
                <a:latin typeface="Tahoma"/>
                <a:ea typeface="Tahoma"/>
                <a:cs typeface="Tahoma"/>
              </a:rPr>
              <a:t>РЕКОМЕНДАЦИИ</a:t>
            </a:r>
            <a:endParaRPr lang="en-US" sz="4800" b="1" dirty="0">
              <a:solidFill>
                <a:srgbClr val="254061"/>
              </a:solidFill>
              <a:latin typeface="Tahoma"/>
              <a:ea typeface="Tahoma"/>
              <a:cs typeface="Tahoma"/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B29108E5-E2B1-0AA0-69B0-9E848E6E3B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3581344"/>
              </p:ext>
            </p:extLst>
          </p:nvPr>
        </p:nvGraphicFramePr>
        <p:xfrm>
          <a:off x="361950" y="1139144"/>
          <a:ext cx="17506950" cy="8805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346720">
                  <a:extLst>
                    <a:ext uri="{9D8B030D-6E8A-4147-A177-3AD203B41FA5}">
                      <a16:colId xmlns:a16="http://schemas.microsoft.com/office/drawing/2014/main" val="1628659204"/>
                    </a:ext>
                  </a:extLst>
                </a:gridCol>
                <a:gridCol w="7160230">
                  <a:extLst>
                    <a:ext uri="{9D8B030D-6E8A-4147-A177-3AD203B41FA5}">
                      <a16:colId xmlns:a16="http://schemas.microsoft.com/office/drawing/2014/main" val="650017980"/>
                    </a:ext>
                  </a:extLst>
                </a:gridCol>
              </a:tblGrid>
              <a:tr h="2022438">
                <a:tc>
                  <a:txBody>
                    <a:bodyPr/>
                    <a:lstStyle/>
                    <a:p>
                      <a:pPr marL="0" marR="0" lvl="0" indent="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solidFill>
                            <a:srgbClr val="25406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 пункт 4 (Доля СОНКО в общем количестве организаций, оказывающих услуги в социальной сфере, в муниципальном образовании по состоянию на 1 января года, следующего за отчетным) </a:t>
                      </a:r>
                      <a:r>
                        <a:rPr lang="ru-RU" sz="1800" b="1" dirty="0">
                          <a:solidFill>
                            <a:srgbClr val="25406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добавить определение «организаций, оказывающих услуги в социальной сфере» для получения конечных результатов. </a:t>
                      </a:r>
                      <a:endParaRPr lang="ru-RU" b="1" dirty="0">
                        <a:solidFill>
                          <a:srgbClr val="25406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8000" marR="108000" marT="72000" marB="7200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solidFill>
                            <a:srgbClr val="25406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 пункт 11 (Количество СОНКО, заключивших в отчетном году договоры аренды (в том числе почасовой аренды) помещений, находящихся в муниципальной собственности, в том числе находящихся на праве хозяйственного ведения или оперативного управления у муниципальных унитарных предприятий и муниципальных учреждений) </a:t>
                      </a:r>
                      <a:r>
                        <a:rPr lang="ru-RU" sz="1800" b="1" dirty="0">
                          <a:solidFill>
                            <a:srgbClr val="25406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добавить запрос на предоставление договоров аренды с СОНКО.</a:t>
                      </a:r>
                    </a:p>
                  </a:txBody>
                  <a:tcPr marL="108000" marR="108000" marT="72000" marB="72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7121487"/>
                  </a:ext>
                </a:extLst>
              </a:tr>
              <a:tr h="2022438">
                <a:tc>
                  <a:txBody>
                    <a:bodyPr/>
                    <a:lstStyle/>
                    <a:p>
                      <a:pPr marL="0" marR="0" lvl="0" indent="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solidFill>
                            <a:srgbClr val="25406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 пункт 8 (Наличие в муниципальном образовании перечня муниципального имущества, свободного от прав третьих лиц (за исключением имущественных прав некоммерческих организаций), которое может быть предоставлено социально ориентированным некоммерческим организациям во владение и (или) в пользование на долгосрочной основе (в том числе по льготным ставкам арендной платы)) </a:t>
                      </a:r>
                      <a:r>
                        <a:rPr lang="ru-RU" sz="1800" b="1" dirty="0">
                          <a:solidFill>
                            <a:srgbClr val="25406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добавить запрос на предоставление ссылки, ведущей на перечень муниципального имущества, сформированный в отчетном году.</a:t>
                      </a:r>
                      <a:endParaRPr lang="ru-RU" b="1" dirty="0">
                        <a:solidFill>
                          <a:srgbClr val="25406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8000" marR="108000" marT="72000" marB="7200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solidFill>
                            <a:srgbClr val="25406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 пункт 13 (Наличие в правовых актах муниципального образования мер по предоставлению на льготных условиях СОНКО рекламных площадей, в том числе печатных площадей в средствах массовой информации) </a:t>
                      </a:r>
                      <a:r>
                        <a:rPr lang="ru-RU" sz="1800" b="1" dirty="0">
                          <a:solidFill>
                            <a:srgbClr val="25406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добавить запрос на предоставление ссылки на правовой акт.</a:t>
                      </a:r>
                      <a:endParaRPr lang="ru-RU" b="1" dirty="0">
                        <a:solidFill>
                          <a:srgbClr val="25406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8000" marR="108000" marT="72000" marB="72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1419223"/>
                  </a:ext>
                </a:extLst>
              </a:tr>
              <a:tr h="2275242">
                <a:tc>
                  <a:txBody>
                    <a:bodyPr/>
                    <a:lstStyle/>
                    <a:p>
                      <a:pPr marL="0" marR="0" lvl="0" indent="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solidFill>
                            <a:srgbClr val="25406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 пункт 9 (Темп роста / снижения площади помещений, включенных в перечень муниципального имущества, свободного от прав третьих лиц (за исключением имущественных прав некоммерческих организаций), которое может быть предоставлено социально ориентирован­ным некоммерческим организациям во владение и (или) в пользование на долгосрочной основе (в том числе по льготным ставкам арендной платы), по отношению к предыдущему году) </a:t>
                      </a:r>
                      <a:r>
                        <a:rPr lang="ru-RU" sz="1800" b="1" dirty="0">
                          <a:solidFill>
                            <a:srgbClr val="25406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добавить запрос на предоставление ссылки, ведущей на перечень муниципального имущества, сформированный в отчетном году и в году, следующем за отчетным. </a:t>
                      </a:r>
                      <a:endParaRPr lang="ru-RU" b="1" dirty="0">
                        <a:solidFill>
                          <a:srgbClr val="25406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8000" marR="108000" marT="72000" marB="7200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solidFill>
                            <a:srgbClr val="25406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 пункт 14 (Фактическое предоставление на льготных условиях СОНКО рекламных площадей, в том числе печатных площадей в средствах массовой информации) </a:t>
                      </a:r>
                      <a:r>
                        <a:rPr lang="ru-RU" sz="1800" b="1" dirty="0">
                          <a:solidFill>
                            <a:srgbClr val="25406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добавить запрос на подтверждение фактическое предоставление рекламных площадей на льготных условиях СОНКО.</a:t>
                      </a:r>
                      <a:endParaRPr lang="ru-RU" b="1" dirty="0">
                        <a:solidFill>
                          <a:srgbClr val="25406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8000" marR="108000" marT="72000" marB="72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8406419"/>
                  </a:ext>
                </a:extLst>
              </a:tr>
              <a:tr h="2275242">
                <a:tc>
                  <a:txBody>
                    <a:bodyPr/>
                    <a:lstStyle/>
                    <a:p>
                      <a:pPr marL="0" marR="0" lvl="0" indent="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solidFill>
                            <a:srgbClr val="25406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 пункт 10 (Доля площади помещений, фактически переданных во владение и (или) в пользование СОНКО, в общей площади помещений, включенных в перечень муниципального имущества, свободного от прав третьих лиц (за исключением имущественных прав некоммерческих организаций), которое может быть предоставлено социально ориентирован­ным некоммерческим организациям во владение и (или) в пользование на долгосрочной основе (в том числе по льготным ставкам арендной платы)) </a:t>
                      </a:r>
                      <a:r>
                        <a:rPr lang="ru-RU" sz="1800" b="1" dirty="0">
                          <a:solidFill>
                            <a:srgbClr val="25406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добавить запрос на предоставление сведений, подтверждающих фактическую передачу площадей во владение и (или) в пользование СОНКО.</a:t>
                      </a:r>
                      <a:endParaRPr lang="ru-RU" b="1" dirty="0">
                        <a:solidFill>
                          <a:srgbClr val="25406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8000" marR="108000" marT="72000" marB="7200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solidFill>
                            <a:srgbClr val="25406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 пункт 15 (Участие СОНКО в образовательных мероприятиях (семинарах), организованных исполнительно-распорядитель­ными органами муниципального образования) </a:t>
                      </a:r>
                      <a:r>
                        <a:rPr lang="ru-RU" sz="1800" b="1" dirty="0">
                          <a:solidFill>
                            <a:srgbClr val="25406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добавить запрос на подтверждение участия СОНКО в образовательных мероприятиях.</a:t>
                      </a:r>
                      <a:endParaRPr lang="ru-RU" b="1" dirty="0">
                        <a:solidFill>
                          <a:srgbClr val="25406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8000" marR="108000" marT="72000" marB="72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450558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8151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 bwMode="auto">
          <a:xfrm>
            <a:off x="614373" y="2171700"/>
            <a:ext cx="12963083" cy="82073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3175"/>
              </a:lnSpc>
              <a:defRPr/>
            </a:pPr>
            <a:r>
              <a:rPr lang="ru-RU" sz="3000" b="1" dirty="0">
                <a:solidFill>
                  <a:schemeClr val="accent1">
                    <a:lumMod val="75000"/>
                  </a:schemeClr>
                </a:solidFill>
                <a:latin typeface="Tahoma"/>
                <a:ea typeface="Tahoma"/>
                <a:cs typeface="Tahoma"/>
              </a:rPr>
              <a:t>Постановление Кабинета Министров Чувашской Республики</a:t>
            </a:r>
            <a:endParaRPr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ts val="3175"/>
              </a:lnSpc>
              <a:defRPr/>
            </a:pPr>
            <a:r>
              <a:rPr lang="ru-RU" sz="3000" b="1" dirty="0">
                <a:solidFill>
                  <a:schemeClr val="accent1">
                    <a:lumMod val="75000"/>
                  </a:schemeClr>
                </a:solidFill>
                <a:latin typeface="Tahoma"/>
                <a:ea typeface="Tahoma"/>
                <a:cs typeface="Tahoma"/>
              </a:rPr>
              <a:t>от 12.07.2023 № 460</a:t>
            </a:r>
            <a:endParaRPr lang="en-US" sz="3000" b="1" dirty="0">
              <a:solidFill>
                <a:schemeClr val="accent1">
                  <a:lumMod val="75000"/>
                </a:schemeClr>
              </a:solidFill>
              <a:latin typeface="Tahoma"/>
              <a:ea typeface="Tahoma"/>
              <a:cs typeface="Tahoma"/>
            </a:endParaRPr>
          </a:p>
        </p:txBody>
      </p:sp>
      <p:sp>
        <p:nvSpPr>
          <p:cNvPr id="18" name="TextBox 21"/>
          <p:cNvSpPr txBox="1"/>
          <p:nvPr/>
        </p:nvSpPr>
        <p:spPr bwMode="auto">
          <a:xfrm>
            <a:off x="614372" y="3577316"/>
            <a:ext cx="12634919" cy="287258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3174"/>
              </a:lnSpc>
              <a:defRPr/>
            </a:pPr>
            <a:r>
              <a:rPr lang="ru-RU" sz="3000" b="1" dirty="0">
                <a:solidFill>
                  <a:srgbClr val="254061"/>
                </a:solidFill>
                <a:latin typeface="Tahoma"/>
                <a:ea typeface="Tahoma"/>
                <a:cs typeface="Tahoma"/>
              </a:rPr>
              <a:t>«О рейтинге муниципальных образований Чувашской Республики по итогам реализации механизмов поддержки социально ориентированных некоммерческих организаций, обеспечения доступа негосударственных (немуниципальных) организаций к предоставлению услуг в социальной сфере и внедрения конкурентных способов оказания государственных (муниципальных) услуг в социальной сфере»</a:t>
            </a:r>
            <a:endParaRPr lang="en-US" sz="3000" b="1" dirty="0">
              <a:solidFill>
                <a:srgbClr val="254061"/>
              </a:solidFill>
              <a:latin typeface="Tahoma"/>
              <a:ea typeface="Tahoma"/>
              <a:cs typeface="Tahoma"/>
            </a:endParaRPr>
          </a:p>
        </p:txBody>
      </p:sp>
      <p:sp>
        <p:nvSpPr>
          <p:cNvPr id="19" name="TextBox 29"/>
          <p:cNvSpPr txBox="1"/>
          <p:nvPr/>
        </p:nvSpPr>
        <p:spPr bwMode="auto">
          <a:xfrm>
            <a:off x="609600" y="697819"/>
            <a:ext cx="7020782" cy="79624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6825"/>
              </a:lnSpc>
              <a:defRPr/>
            </a:pPr>
            <a:r>
              <a:rPr lang="ru-RU" sz="5400" b="1" dirty="0">
                <a:solidFill>
                  <a:srgbClr val="254061"/>
                </a:solidFill>
                <a:latin typeface="Tahoma"/>
                <a:ea typeface="Tahoma"/>
                <a:cs typeface="Tahoma"/>
              </a:rPr>
              <a:t>ПОСТАНОВЛЕНИЕ</a:t>
            </a:r>
            <a:endParaRPr lang="en-US" sz="5400" b="1" dirty="0">
              <a:solidFill>
                <a:srgbClr val="254061"/>
              </a:solidFill>
              <a:latin typeface="Tahoma"/>
              <a:ea typeface="Tahoma"/>
              <a:cs typeface="Tahoma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6570750"/>
              </p:ext>
            </p:extLst>
          </p:nvPr>
        </p:nvGraphicFramePr>
        <p:xfrm>
          <a:off x="633225" y="7277100"/>
          <a:ext cx="12963084" cy="2047240"/>
        </p:xfrm>
        <a:graphic>
          <a:graphicData uri="http://schemas.openxmlformats.org/drawingml/2006/table">
            <a:tbl>
              <a:tblPr firstRow="1" bandRow="1"/>
              <a:tblGrid>
                <a:gridCol w="43210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10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210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84200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3000" b="1" dirty="0">
                          <a:solidFill>
                            <a:srgbClr val="254061"/>
                          </a:solidFill>
                          <a:latin typeface="Tahoma"/>
                          <a:ea typeface="Tahoma"/>
                          <a:cs typeface="Tahoma"/>
                        </a:rPr>
                        <a:t>До 1 марта</a:t>
                      </a:r>
                      <a:endParaRPr dirty="0">
                        <a:solidFill>
                          <a:srgbClr val="25406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3000" b="1" dirty="0">
                          <a:solidFill>
                            <a:srgbClr val="254061"/>
                          </a:solidFill>
                          <a:latin typeface="Tahoma"/>
                          <a:ea typeface="Tahoma"/>
                          <a:cs typeface="Tahoma"/>
                        </a:rPr>
                        <a:t>До 1 апреля</a:t>
                      </a:r>
                      <a:endParaRPr dirty="0">
                        <a:solidFill>
                          <a:srgbClr val="25406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3000" b="1" dirty="0">
                          <a:solidFill>
                            <a:srgbClr val="254061"/>
                          </a:solidFill>
                          <a:latin typeface="Tahoma"/>
                          <a:ea typeface="Tahoma"/>
                          <a:cs typeface="Tahoma"/>
                        </a:rPr>
                        <a:t>До 10 апреля</a:t>
                      </a:r>
                      <a:endParaRPr dirty="0">
                        <a:solidFill>
                          <a:srgbClr val="25406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3000" b="0">
                          <a:solidFill>
                            <a:srgbClr val="254061"/>
                          </a:solidFill>
                          <a:latin typeface="Tahoma"/>
                          <a:ea typeface="Tahoma"/>
                          <a:cs typeface="Tahoma"/>
                        </a:rPr>
                        <a:t>Сбор информации о значениях показателей</a:t>
                      </a:r>
                      <a:endParaRPr>
                        <a:solidFill>
                          <a:srgbClr val="25406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3000" b="0" dirty="0">
                          <a:solidFill>
                            <a:srgbClr val="254061"/>
                          </a:solidFill>
                          <a:latin typeface="Tahoma"/>
                          <a:ea typeface="Tahoma"/>
                          <a:cs typeface="Tahoma"/>
                        </a:rPr>
                        <a:t>Расчет рейтинга</a:t>
                      </a:r>
                      <a:endParaRPr dirty="0">
                        <a:solidFill>
                          <a:srgbClr val="25406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3000" b="0" dirty="0">
                          <a:solidFill>
                            <a:srgbClr val="254061"/>
                          </a:solidFill>
                          <a:latin typeface="Tahoma"/>
                          <a:ea typeface="Tahoma"/>
                          <a:cs typeface="Tahoma"/>
                        </a:rPr>
                        <a:t>Направление результатов в Кабинет Министров</a:t>
                      </a:r>
                      <a:endParaRPr dirty="0">
                        <a:solidFill>
                          <a:srgbClr val="25406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20" name="Group 2">
            <a:extLst>
              <a:ext uri="{FF2B5EF4-FFF2-40B4-BE49-F238E27FC236}">
                <a16:creationId xmlns:a16="http://schemas.microsoft.com/office/drawing/2014/main" id="{7A726A65-DACF-589D-3147-FB9EFFEE3DC3}"/>
              </a:ext>
            </a:extLst>
          </p:cNvPr>
          <p:cNvGrpSpPr/>
          <p:nvPr/>
        </p:nvGrpSpPr>
        <p:grpSpPr bwMode="auto">
          <a:xfrm rot="-2700000">
            <a:off x="15391239" y="1860459"/>
            <a:ext cx="6566081" cy="6566081"/>
            <a:chOff x="0" y="0"/>
            <a:chExt cx="1913890" cy="1913890"/>
          </a:xfrm>
          <a:solidFill>
            <a:schemeClr val="accent1">
              <a:lumMod val="50000"/>
            </a:schemeClr>
          </a:solidFill>
        </p:grpSpPr>
        <p:sp>
          <p:nvSpPr>
            <p:cNvPr id="21" name="Freeform 3">
              <a:extLst>
                <a:ext uri="{FF2B5EF4-FFF2-40B4-BE49-F238E27FC236}">
                  <a16:creationId xmlns:a16="http://schemas.microsoft.com/office/drawing/2014/main" id="{ED1C9E6E-8815-0FDA-DA62-8A86EDD74B1E}"/>
                </a:ext>
              </a:extLst>
            </p:cNvPr>
            <p:cNvSpPr/>
            <p:nvPr/>
          </p:nvSpPr>
          <p:spPr bwMode="auto">
            <a:xfrm>
              <a:off x="0" y="0"/>
              <a:ext cx="1913890" cy="1913890"/>
            </a:xfrm>
            <a:custGeom>
              <a:avLst/>
              <a:gdLst/>
              <a:ahLst/>
              <a:cxnLst/>
              <a:rect l="l" t="t" r="r" b="b"/>
              <a:pathLst>
                <a:path w="1913890" h="1913890" extrusionOk="0">
                  <a:moveTo>
                    <a:pt x="0" y="0"/>
                  </a:moveTo>
                  <a:lnTo>
                    <a:pt x="1913890" y="0"/>
                  </a:lnTo>
                  <a:lnTo>
                    <a:pt x="1913890" y="1913890"/>
                  </a:lnTo>
                  <a:lnTo>
                    <a:pt x="0" y="1913890"/>
                  </a:lnTo>
                  <a:close/>
                </a:path>
              </a:pathLst>
            </a:custGeom>
            <a:grpFill/>
          </p:spPr>
        </p:sp>
      </p:grpSp>
      <p:grpSp>
        <p:nvGrpSpPr>
          <p:cNvPr id="22" name="Group 4">
            <a:extLst>
              <a:ext uri="{FF2B5EF4-FFF2-40B4-BE49-F238E27FC236}">
                <a16:creationId xmlns:a16="http://schemas.microsoft.com/office/drawing/2014/main" id="{040F40D4-B036-00AA-69AB-057062758159}"/>
              </a:ext>
            </a:extLst>
          </p:cNvPr>
          <p:cNvGrpSpPr/>
          <p:nvPr/>
        </p:nvGrpSpPr>
        <p:grpSpPr bwMode="auto">
          <a:xfrm rot="2700000">
            <a:off x="15747840" y="2217060"/>
            <a:ext cx="5852880" cy="5852880"/>
            <a:chOff x="0" y="0"/>
            <a:chExt cx="1913890" cy="1913890"/>
          </a:xfrm>
        </p:grpSpPr>
        <p:sp>
          <p:nvSpPr>
            <p:cNvPr id="23" name="Freeform 5">
              <a:extLst>
                <a:ext uri="{FF2B5EF4-FFF2-40B4-BE49-F238E27FC236}">
                  <a16:creationId xmlns:a16="http://schemas.microsoft.com/office/drawing/2014/main" id="{F9772B95-3486-D81D-83EA-ABC5752BB7AF}"/>
                </a:ext>
              </a:extLst>
            </p:cNvPr>
            <p:cNvSpPr/>
            <p:nvPr/>
          </p:nvSpPr>
          <p:spPr bwMode="auto">
            <a:xfrm>
              <a:off x="0" y="0"/>
              <a:ext cx="1913890" cy="1913890"/>
            </a:xfrm>
            <a:custGeom>
              <a:avLst/>
              <a:gdLst/>
              <a:ahLst/>
              <a:cxnLst/>
              <a:rect l="l" t="t" r="r" b="b"/>
              <a:pathLst>
                <a:path w="1913890" h="1913890" extrusionOk="0">
                  <a:moveTo>
                    <a:pt x="0" y="0"/>
                  </a:moveTo>
                  <a:lnTo>
                    <a:pt x="0" y="1913890"/>
                  </a:lnTo>
                  <a:lnTo>
                    <a:pt x="1913890" y="1913890"/>
                  </a:lnTo>
                  <a:lnTo>
                    <a:pt x="1913890" y="0"/>
                  </a:lnTo>
                  <a:lnTo>
                    <a:pt x="0" y="0"/>
                  </a:lnTo>
                  <a:close/>
                  <a:moveTo>
                    <a:pt x="1852930" y="1852930"/>
                  </a:moveTo>
                  <a:lnTo>
                    <a:pt x="59690" y="1852930"/>
                  </a:lnTo>
                  <a:lnTo>
                    <a:pt x="59690" y="59690"/>
                  </a:lnTo>
                  <a:lnTo>
                    <a:pt x="1852930" y="59690"/>
                  </a:lnTo>
                  <a:lnTo>
                    <a:pt x="1852930" y="1852930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pSp>
        <p:nvGrpSpPr>
          <p:cNvPr id="23" name="Group 2">
            <a:extLst>
              <a:ext uri="{FF2B5EF4-FFF2-40B4-BE49-F238E27FC236}">
                <a16:creationId xmlns:a16="http://schemas.microsoft.com/office/drawing/2014/main" id="{62B7AFD7-E0CB-FDAA-4817-6839C41777A7}"/>
              </a:ext>
            </a:extLst>
          </p:cNvPr>
          <p:cNvGrpSpPr/>
          <p:nvPr/>
        </p:nvGrpSpPr>
        <p:grpSpPr bwMode="auto">
          <a:xfrm rot="-2700000">
            <a:off x="15391239" y="1860459"/>
            <a:ext cx="6566081" cy="6566081"/>
            <a:chOff x="0" y="0"/>
            <a:chExt cx="1913890" cy="1913890"/>
          </a:xfrm>
          <a:solidFill>
            <a:schemeClr val="accent1">
              <a:lumMod val="50000"/>
            </a:schemeClr>
          </a:solidFill>
        </p:grpSpPr>
        <p:sp>
          <p:nvSpPr>
            <p:cNvPr id="24" name="Freeform 3">
              <a:extLst>
                <a:ext uri="{FF2B5EF4-FFF2-40B4-BE49-F238E27FC236}">
                  <a16:creationId xmlns:a16="http://schemas.microsoft.com/office/drawing/2014/main" id="{69507EBC-14BB-3992-8BC6-6C2018835EB6}"/>
                </a:ext>
              </a:extLst>
            </p:cNvPr>
            <p:cNvSpPr/>
            <p:nvPr/>
          </p:nvSpPr>
          <p:spPr bwMode="auto">
            <a:xfrm>
              <a:off x="0" y="0"/>
              <a:ext cx="1913890" cy="1913890"/>
            </a:xfrm>
            <a:custGeom>
              <a:avLst/>
              <a:gdLst/>
              <a:ahLst/>
              <a:cxnLst/>
              <a:rect l="l" t="t" r="r" b="b"/>
              <a:pathLst>
                <a:path w="1913890" h="1913890" extrusionOk="0">
                  <a:moveTo>
                    <a:pt x="0" y="0"/>
                  </a:moveTo>
                  <a:lnTo>
                    <a:pt x="1913890" y="0"/>
                  </a:lnTo>
                  <a:lnTo>
                    <a:pt x="1913890" y="1913890"/>
                  </a:lnTo>
                  <a:lnTo>
                    <a:pt x="0" y="1913890"/>
                  </a:lnTo>
                  <a:close/>
                </a:path>
              </a:pathLst>
            </a:custGeom>
            <a:grpFill/>
          </p:spPr>
          <p:txBody>
            <a:bodyPr/>
            <a:lstStyle/>
            <a:p>
              <a:endParaRPr lang="ru-RU" dirty="0"/>
            </a:p>
          </p:txBody>
        </p:sp>
      </p:grpSp>
      <p:grpSp>
        <p:nvGrpSpPr>
          <p:cNvPr id="25" name="Group 4">
            <a:extLst>
              <a:ext uri="{FF2B5EF4-FFF2-40B4-BE49-F238E27FC236}">
                <a16:creationId xmlns:a16="http://schemas.microsoft.com/office/drawing/2014/main" id="{1FA6C047-6CC3-B659-2269-14E418AE3DCE}"/>
              </a:ext>
            </a:extLst>
          </p:cNvPr>
          <p:cNvGrpSpPr/>
          <p:nvPr/>
        </p:nvGrpSpPr>
        <p:grpSpPr bwMode="auto">
          <a:xfrm rot="2700000">
            <a:off x="15747840" y="2217060"/>
            <a:ext cx="5852880" cy="5852880"/>
            <a:chOff x="0" y="0"/>
            <a:chExt cx="1913890" cy="1913890"/>
          </a:xfrm>
        </p:grpSpPr>
        <p:sp>
          <p:nvSpPr>
            <p:cNvPr id="26" name="Freeform 5">
              <a:extLst>
                <a:ext uri="{FF2B5EF4-FFF2-40B4-BE49-F238E27FC236}">
                  <a16:creationId xmlns:a16="http://schemas.microsoft.com/office/drawing/2014/main" id="{EA23432C-21B5-F40F-E904-6D331528DCDA}"/>
                </a:ext>
              </a:extLst>
            </p:cNvPr>
            <p:cNvSpPr/>
            <p:nvPr/>
          </p:nvSpPr>
          <p:spPr bwMode="auto">
            <a:xfrm>
              <a:off x="0" y="0"/>
              <a:ext cx="1913890" cy="1913890"/>
            </a:xfrm>
            <a:custGeom>
              <a:avLst/>
              <a:gdLst/>
              <a:ahLst/>
              <a:cxnLst/>
              <a:rect l="l" t="t" r="r" b="b"/>
              <a:pathLst>
                <a:path w="1913890" h="1913890" extrusionOk="0">
                  <a:moveTo>
                    <a:pt x="0" y="0"/>
                  </a:moveTo>
                  <a:lnTo>
                    <a:pt x="0" y="1913890"/>
                  </a:lnTo>
                  <a:lnTo>
                    <a:pt x="1913890" y="1913890"/>
                  </a:lnTo>
                  <a:lnTo>
                    <a:pt x="1913890" y="0"/>
                  </a:lnTo>
                  <a:lnTo>
                    <a:pt x="0" y="0"/>
                  </a:lnTo>
                  <a:close/>
                  <a:moveTo>
                    <a:pt x="1852930" y="1852930"/>
                  </a:moveTo>
                  <a:lnTo>
                    <a:pt x="59690" y="1852930"/>
                  </a:lnTo>
                  <a:lnTo>
                    <a:pt x="59690" y="59690"/>
                  </a:lnTo>
                  <a:lnTo>
                    <a:pt x="1852930" y="59690"/>
                  </a:lnTo>
                  <a:lnTo>
                    <a:pt x="1852930" y="1852930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sp>
        <p:nvSpPr>
          <p:cNvPr id="27" name="TextBox 29">
            <a:extLst>
              <a:ext uri="{FF2B5EF4-FFF2-40B4-BE49-F238E27FC236}">
                <a16:creationId xmlns:a16="http://schemas.microsoft.com/office/drawing/2014/main" id="{BEC4C3A8-4203-B8F1-3E71-90D6206A0A2F}"/>
              </a:ext>
            </a:extLst>
          </p:cNvPr>
          <p:cNvSpPr txBox="1"/>
          <p:nvPr/>
        </p:nvSpPr>
        <p:spPr bwMode="auto">
          <a:xfrm>
            <a:off x="609600" y="697819"/>
            <a:ext cx="7020782" cy="79624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6825"/>
              </a:lnSpc>
              <a:defRPr/>
            </a:pPr>
            <a:r>
              <a:rPr lang="ru-RU" sz="5400" b="1" dirty="0">
                <a:solidFill>
                  <a:srgbClr val="254061"/>
                </a:solidFill>
                <a:latin typeface="Tahoma"/>
                <a:ea typeface="Tahoma"/>
                <a:cs typeface="Tahoma"/>
              </a:rPr>
              <a:t>ПОКАЗАТЕЛИ</a:t>
            </a:r>
            <a:endParaRPr lang="en-US" sz="5400" b="1" dirty="0">
              <a:solidFill>
                <a:srgbClr val="254061"/>
              </a:solidFill>
              <a:latin typeface="Tahoma"/>
              <a:ea typeface="Tahoma"/>
              <a:cs typeface="Tahoma"/>
            </a:endParaRPr>
          </a:p>
        </p:txBody>
      </p:sp>
      <p:graphicFrame>
        <p:nvGraphicFramePr>
          <p:cNvPr id="28" name="Таблица 27">
            <a:extLst>
              <a:ext uri="{FF2B5EF4-FFF2-40B4-BE49-F238E27FC236}">
                <a16:creationId xmlns:a16="http://schemas.microsoft.com/office/drawing/2014/main" id="{61B9AE50-F752-4238-DCD7-079FFA6724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325089"/>
              </p:ext>
            </p:extLst>
          </p:nvPr>
        </p:nvGraphicFramePr>
        <p:xfrm>
          <a:off x="609600" y="2095500"/>
          <a:ext cx="14896136" cy="194900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20000">
                  <a:extLst>
                    <a:ext uri="{9D8B030D-6E8A-4147-A177-3AD203B41FA5}">
                      <a16:colId xmlns:a16="http://schemas.microsoft.com/office/drawing/2014/main" val="3050591489"/>
                    </a:ext>
                  </a:extLst>
                </a:gridCol>
                <a:gridCol w="14176136">
                  <a:extLst>
                    <a:ext uri="{9D8B030D-6E8A-4147-A177-3AD203B41FA5}">
                      <a16:colId xmlns:a16="http://schemas.microsoft.com/office/drawing/2014/main" val="4213577126"/>
                    </a:ext>
                  </a:extLst>
                </a:gridCol>
              </a:tblGrid>
              <a:tr h="1312792">
                <a:tc>
                  <a:txBody>
                    <a:bodyPr/>
                    <a:lstStyle/>
                    <a:p>
                      <a:r>
                        <a:rPr lang="ru-RU" sz="3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3175"/>
                        </a:lnSpc>
                        <a:defRPr/>
                      </a:pPr>
                      <a:r>
                        <a:rPr lang="ru-RU" sz="3000" b="1" dirty="0">
                          <a:solidFill>
                            <a:srgbClr val="25406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Темп роста / снижения количества некоммерческих организаций, осуществляющих деятельность в муниципальном образовании,</a:t>
                      </a:r>
                      <a:endParaRPr lang="ru-RU" sz="3000" dirty="0">
                        <a:solidFill>
                          <a:srgbClr val="25406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>
                        <a:lnSpc>
                          <a:spcPts val="3175"/>
                        </a:lnSpc>
                        <a:defRPr/>
                      </a:pPr>
                      <a:r>
                        <a:rPr lang="ru-RU" sz="3000" b="1" dirty="0">
                          <a:solidFill>
                            <a:srgbClr val="25406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по отношению к предыдущему году </a:t>
                      </a:r>
                      <a:endParaRPr lang="ru-RU" sz="3000" dirty="0">
                        <a:solidFill>
                          <a:srgbClr val="25406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1496377"/>
                  </a:ext>
                </a:extLst>
              </a:tr>
              <a:tr h="636211">
                <a:tc>
                  <a:txBody>
                    <a:bodyPr/>
                    <a:lstStyle/>
                    <a:p>
                      <a:endParaRPr lang="ru-RU" sz="3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ЕДИНИЦА ИЗМЕРЕНИЯ:</a:t>
                      </a:r>
                      <a:r>
                        <a:rPr lang="ru-RU" sz="30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ПРОЦЕНТЫ</a:t>
                      </a:r>
                      <a:endParaRPr lang="en-US" sz="3000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433199346"/>
                  </a:ext>
                </a:extLst>
              </a:tr>
            </a:tbl>
          </a:graphicData>
        </a:graphic>
      </p:graphicFrame>
      <p:graphicFrame>
        <p:nvGraphicFramePr>
          <p:cNvPr id="31" name="Таблица 30">
            <a:extLst>
              <a:ext uri="{FF2B5EF4-FFF2-40B4-BE49-F238E27FC236}">
                <a16:creationId xmlns:a16="http://schemas.microsoft.com/office/drawing/2014/main" id="{D9112C3A-D224-875F-003F-AA70DF39B5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1670180"/>
              </p:ext>
            </p:extLst>
          </p:nvPr>
        </p:nvGraphicFramePr>
        <p:xfrm>
          <a:off x="609600" y="4738464"/>
          <a:ext cx="13422058" cy="42468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20000">
                  <a:extLst>
                    <a:ext uri="{9D8B030D-6E8A-4147-A177-3AD203B41FA5}">
                      <a16:colId xmlns:a16="http://schemas.microsoft.com/office/drawing/2014/main" val="3050591489"/>
                    </a:ext>
                  </a:extLst>
                </a:gridCol>
                <a:gridCol w="12702058">
                  <a:extLst>
                    <a:ext uri="{9D8B030D-6E8A-4147-A177-3AD203B41FA5}">
                      <a16:colId xmlns:a16="http://schemas.microsoft.com/office/drawing/2014/main" val="42135771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  <a:endParaRPr lang="ru-RU" sz="3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3174"/>
                        </a:lnSpc>
                        <a:defRPr/>
                      </a:pPr>
                      <a:r>
                        <a:rPr lang="ru-RU" sz="3000" b="1" dirty="0">
                          <a:solidFill>
                            <a:srgbClr val="254061"/>
                          </a:solidFill>
                          <a:latin typeface="Tahoma"/>
                          <a:ea typeface="Tahoma"/>
                          <a:cs typeface="Tahoma"/>
                        </a:rPr>
                        <a:t>Количество социально ориентированных некоммерческих организаций, оказывающих услуги в сфере образования, науки, культуры, профилактики заболеваний и охраны здоровья граждан, пропаганды здорового образа жизни, социального обслуживания, социальной поддержки, физической культуры и спорта (далее – СОНКО),</a:t>
                      </a:r>
                    </a:p>
                    <a:p>
                      <a:pPr>
                        <a:lnSpc>
                          <a:spcPts val="3174"/>
                        </a:lnSpc>
                        <a:defRPr/>
                      </a:pPr>
                      <a:r>
                        <a:rPr lang="ru-RU" sz="3000" b="1" dirty="0">
                          <a:solidFill>
                            <a:srgbClr val="254061"/>
                          </a:solidFill>
                          <a:latin typeface="Tahoma"/>
                          <a:ea typeface="Tahoma"/>
                          <a:cs typeface="Tahoma"/>
                        </a:rPr>
                        <a:t>в муниципальном образовании по состоянию на 1 января года, следующего за отчетным</a:t>
                      </a:r>
                      <a:endParaRPr lang="ru-RU" sz="3200" dirty="0">
                        <a:solidFill>
                          <a:srgbClr val="25406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14963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sz="3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3174"/>
                        </a:lnSpc>
                        <a:defRPr/>
                      </a:pPr>
                      <a:r>
                        <a:rPr lang="en-US" sz="30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ahoma"/>
                          <a:ea typeface="Tahoma"/>
                          <a:cs typeface="Tahoma"/>
                        </a:rPr>
                        <a:t>ЕДИНИЦА ИЗМЕРЕНИЯ: </a:t>
                      </a:r>
                      <a:r>
                        <a:rPr lang="ru-RU" sz="30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ahoma"/>
                          <a:ea typeface="Tahoma"/>
                          <a:cs typeface="Tahoma"/>
                        </a:rPr>
                        <a:t>ЕДИНИЦ НА 10 ТЫС. НАСЕЛЕНИЯ МУНИЦИПАЛЬНОГО ОБРАЗОВАНИЯ</a:t>
                      </a:r>
                      <a:endParaRPr lang="en-US" sz="3000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Tahoma"/>
                        <a:ea typeface="Tahoma"/>
                        <a:cs typeface="Tahom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43319934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pSp>
        <p:nvGrpSpPr>
          <p:cNvPr id="26" name="Group 2">
            <a:extLst>
              <a:ext uri="{FF2B5EF4-FFF2-40B4-BE49-F238E27FC236}">
                <a16:creationId xmlns:a16="http://schemas.microsoft.com/office/drawing/2014/main" id="{59E9F361-3FD1-C84F-71CF-BE58F8DBB3B3}"/>
              </a:ext>
            </a:extLst>
          </p:cNvPr>
          <p:cNvGrpSpPr/>
          <p:nvPr/>
        </p:nvGrpSpPr>
        <p:grpSpPr bwMode="auto">
          <a:xfrm rot="-2700000">
            <a:off x="15391239" y="1860459"/>
            <a:ext cx="6566081" cy="6566081"/>
            <a:chOff x="0" y="0"/>
            <a:chExt cx="1913890" cy="1913890"/>
          </a:xfrm>
          <a:solidFill>
            <a:schemeClr val="accent1">
              <a:lumMod val="50000"/>
            </a:schemeClr>
          </a:solidFill>
        </p:grpSpPr>
        <p:sp>
          <p:nvSpPr>
            <p:cNvPr id="27" name="Freeform 3">
              <a:extLst>
                <a:ext uri="{FF2B5EF4-FFF2-40B4-BE49-F238E27FC236}">
                  <a16:creationId xmlns:a16="http://schemas.microsoft.com/office/drawing/2014/main" id="{EB9D0369-76F0-B1E3-1733-59B5E08404A2}"/>
                </a:ext>
              </a:extLst>
            </p:cNvPr>
            <p:cNvSpPr/>
            <p:nvPr/>
          </p:nvSpPr>
          <p:spPr bwMode="auto">
            <a:xfrm>
              <a:off x="0" y="0"/>
              <a:ext cx="1913890" cy="1913890"/>
            </a:xfrm>
            <a:custGeom>
              <a:avLst/>
              <a:gdLst/>
              <a:ahLst/>
              <a:cxnLst/>
              <a:rect l="l" t="t" r="r" b="b"/>
              <a:pathLst>
                <a:path w="1913890" h="1913890" extrusionOk="0">
                  <a:moveTo>
                    <a:pt x="0" y="0"/>
                  </a:moveTo>
                  <a:lnTo>
                    <a:pt x="1913890" y="0"/>
                  </a:lnTo>
                  <a:lnTo>
                    <a:pt x="1913890" y="1913890"/>
                  </a:lnTo>
                  <a:lnTo>
                    <a:pt x="0" y="1913890"/>
                  </a:lnTo>
                  <a:close/>
                </a:path>
              </a:pathLst>
            </a:custGeom>
            <a:grpFill/>
          </p:spPr>
        </p:sp>
      </p:grpSp>
      <p:grpSp>
        <p:nvGrpSpPr>
          <p:cNvPr id="32" name="Group 4">
            <a:extLst>
              <a:ext uri="{FF2B5EF4-FFF2-40B4-BE49-F238E27FC236}">
                <a16:creationId xmlns:a16="http://schemas.microsoft.com/office/drawing/2014/main" id="{55C71676-09D0-CB24-BE43-0AEADA8AC14E}"/>
              </a:ext>
            </a:extLst>
          </p:cNvPr>
          <p:cNvGrpSpPr/>
          <p:nvPr/>
        </p:nvGrpSpPr>
        <p:grpSpPr bwMode="auto">
          <a:xfrm rot="2700000">
            <a:off x="15747840" y="2217060"/>
            <a:ext cx="5852880" cy="5852880"/>
            <a:chOff x="0" y="0"/>
            <a:chExt cx="1913890" cy="1913890"/>
          </a:xfrm>
        </p:grpSpPr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10884F47-9C8B-BFF4-616F-D7358C362D86}"/>
                </a:ext>
              </a:extLst>
            </p:cNvPr>
            <p:cNvSpPr/>
            <p:nvPr/>
          </p:nvSpPr>
          <p:spPr bwMode="auto">
            <a:xfrm>
              <a:off x="0" y="0"/>
              <a:ext cx="1913890" cy="1913890"/>
            </a:xfrm>
            <a:custGeom>
              <a:avLst/>
              <a:gdLst/>
              <a:ahLst/>
              <a:cxnLst/>
              <a:rect l="l" t="t" r="r" b="b"/>
              <a:pathLst>
                <a:path w="1913890" h="1913890" extrusionOk="0">
                  <a:moveTo>
                    <a:pt x="0" y="0"/>
                  </a:moveTo>
                  <a:lnTo>
                    <a:pt x="0" y="1913890"/>
                  </a:lnTo>
                  <a:lnTo>
                    <a:pt x="1913890" y="1913890"/>
                  </a:lnTo>
                  <a:lnTo>
                    <a:pt x="1913890" y="0"/>
                  </a:lnTo>
                  <a:lnTo>
                    <a:pt x="0" y="0"/>
                  </a:lnTo>
                  <a:close/>
                  <a:moveTo>
                    <a:pt x="1852930" y="1852930"/>
                  </a:moveTo>
                  <a:lnTo>
                    <a:pt x="59690" y="1852930"/>
                  </a:lnTo>
                  <a:lnTo>
                    <a:pt x="59690" y="59690"/>
                  </a:lnTo>
                  <a:lnTo>
                    <a:pt x="1852930" y="59690"/>
                  </a:lnTo>
                  <a:lnTo>
                    <a:pt x="1852930" y="1852930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sp>
        <p:nvSpPr>
          <p:cNvPr id="34" name="TextBox 29">
            <a:extLst>
              <a:ext uri="{FF2B5EF4-FFF2-40B4-BE49-F238E27FC236}">
                <a16:creationId xmlns:a16="http://schemas.microsoft.com/office/drawing/2014/main" id="{C79F5720-858E-6B11-F29A-FEA5485A9544}"/>
              </a:ext>
            </a:extLst>
          </p:cNvPr>
          <p:cNvSpPr txBox="1"/>
          <p:nvPr/>
        </p:nvSpPr>
        <p:spPr bwMode="auto">
          <a:xfrm>
            <a:off x="609600" y="697819"/>
            <a:ext cx="7020782" cy="79624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6825"/>
              </a:lnSpc>
              <a:defRPr/>
            </a:pPr>
            <a:r>
              <a:rPr lang="ru-RU" sz="5400" b="1" dirty="0">
                <a:solidFill>
                  <a:srgbClr val="254061"/>
                </a:solidFill>
                <a:latin typeface="Tahoma"/>
                <a:ea typeface="Tahoma"/>
                <a:cs typeface="Tahoma"/>
              </a:rPr>
              <a:t>ПОКАЗАТЕЛИ</a:t>
            </a:r>
            <a:endParaRPr lang="en-US" sz="5400" b="1" dirty="0">
              <a:solidFill>
                <a:srgbClr val="254061"/>
              </a:solidFill>
              <a:latin typeface="Tahoma"/>
              <a:ea typeface="Tahoma"/>
              <a:cs typeface="Tahoma"/>
            </a:endParaRPr>
          </a:p>
        </p:txBody>
      </p:sp>
      <p:graphicFrame>
        <p:nvGraphicFramePr>
          <p:cNvPr id="36" name="Таблица 35">
            <a:extLst>
              <a:ext uri="{FF2B5EF4-FFF2-40B4-BE49-F238E27FC236}">
                <a16:creationId xmlns:a16="http://schemas.microsoft.com/office/drawing/2014/main" id="{BCE4ABCF-7ACC-C4FD-F398-3691BD1F93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6995773"/>
              </p:ext>
            </p:extLst>
          </p:nvPr>
        </p:nvGraphicFramePr>
        <p:xfrm>
          <a:off x="609600" y="2095500"/>
          <a:ext cx="14896136" cy="194900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20000">
                  <a:extLst>
                    <a:ext uri="{9D8B030D-6E8A-4147-A177-3AD203B41FA5}">
                      <a16:colId xmlns:a16="http://schemas.microsoft.com/office/drawing/2014/main" val="3050591489"/>
                    </a:ext>
                  </a:extLst>
                </a:gridCol>
                <a:gridCol w="14176136">
                  <a:extLst>
                    <a:ext uri="{9D8B030D-6E8A-4147-A177-3AD203B41FA5}">
                      <a16:colId xmlns:a16="http://schemas.microsoft.com/office/drawing/2014/main" val="4213577126"/>
                    </a:ext>
                  </a:extLst>
                </a:gridCol>
              </a:tblGrid>
              <a:tr h="1312792">
                <a:tc>
                  <a:txBody>
                    <a:bodyPr/>
                    <a:lstStyle/>
                    <a:p>
                      <a:r>
                        <a:rPr lang="en-US" sz="3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</a:t>
                      </a:r>
                      <a:endParaRPr lang="ru-RU" sz="3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3175"/>
                        </a:lnSpc>
                        <a:defRPr/>
                      </a:pPr>
                      <a:r>
                        <a:rPr lang="ru-RU" sz="3000" b="1" dirty="0">
                          <a:solidFill>
                            <a:srgbClr val="25406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Темп роста / снижения количества СОНКО, осуществляющих деятельность в муниципальном образовании, по отношению</a:t>
                      </a:r>
                    </a:p>
                    <a:p>
                      <a:pPr>
                        <a:lnSpc>
                          <a:spcPts val="3175"/>
                        </a:lnSpc>
                        <a:defRPr/>
                      </a:pPr>
                      <a:r>
                        <a:rPr lang="ru-RU" sz="3000" b="1" dirty="0">
                          <a:solidFill>
                            <a:srgbClr val="25406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 предыдущему году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1496377"/>
                  </a:ext>
                </a:extLst>
              </a:tr>
              <a:tr h="636211">
                <a:tc>
                  <a:txBody>
                    <a:bodyPr/>
                    <a:lstStyle/>
                    <a:p>
                      <a:endParaRPr lang="ru-RU" sz="3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ЕДИНИЦА ИЗМЕРЕНИЯ:</a:t>
                      </a:r>
                      <a:r>
                        <a:rPr lang="ru-RU" sz="30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ПРОЦЕНТЫ</a:t>
                      </a:r>
                      <a:endParaRPr lang="en-US" sz="3000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433199346"/>
                  </a:ext>
                </a:extLst>
              </a:tr>
            </a:tbl>
          </a:graphicData>
        </a:graphic>
      </p:graphicFrame>
      <p:graphicFrame>
        <p:nvGraphicFramePr>
          <p:cNvPr id="37" name="Таблица 36">
            <a:extLst>
              <a:ext uri="{FF2B5EF4-FFF2-40B4-BE49-F238E27FC236}">
                <a16:creationId xmlns:a16="http://schemas.microsoft.com/office/drawing/2014/main" id="{416CC9BC-706C-F3FC-0F0B-0879EBEB90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9381322"/>
              </p:ext>
            </p:extLst>
          </p:nvPr>
        </p:nvGraphicFramePr>
        <p:xfrm>
          <a:off x="609600" y="4542849"/>
          <a:ext cx="13348392" cy="235325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20000">
                  <a:extLst>
                    <a:ext uri="{9D8B030D-6E8A-4147-A177-3AD203B41FA5}">
                      <a16:colId xmlns:a16="http://schemas.microsoft.com/office/drawing/2014/main" val="3050591489"/>
                    </a:ext>
                  </a:extLst>
                </a:gridCol>
                <a:gridCol w="12628392">
                  <a:extLst>
                    <a:ext uri="{9D8B030D-6E8A-4147-A177-3AD203B41FA5}">
                      <a16:colId xmlns:a16="http://schemas.microsoft.com/office/drawing/2014/main" val="4213577126"/>
                    </a:ext>
                  </a:extLst>
                </a:gridCol>
              </a:tblGrid>
              <a:tr h="1312792">
                <a:tc>
                  <a:txBody>
                    <a:bodyPr/>
                    <a:lstStyle/>
                    <a:p>
                      <a:r>
                        <a:rPr lang="en-US" sz="3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</a:t>
                      </a:r>
                      <a:endParaRPr lang="ru-RU" sz="3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3175"/>
                        </a:lnSpc>
                        <a:defRPr/>
                      </a:pPr>
                      <a:r>
                        <a:rPr lang="ru-RU" sz="3000" b="1" dirty="0">
                          <a:solidFill>
                            <a:srgbClr val="25406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Доля СОНКО в общем количестве организаций, оказывающих услуги в социальной сфере, в муниципальном образовании по состоянию на 1 января года, следующего</a:t>
                      </a:r>
                    </a:p>
                    <a:p>
                      <a:pPr>
                        <a:lnSpc>
                          <a:spcPts val="3175"/>
                        </a:lnSpc>
                        <a:defRPr/>
                      </a:pPr>
                      <a:r>
                        <a:rPr lang="ru-RU" sz="3000" b="1" dirty="0">
                          <a:solidFill>
                            <a:srgbClr val="25406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за отчетным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1496377"/>
                  </a:ext>
                </a:extLst>
              </a:tr>
              <a:tr h="636211">
                <a:tc>
                  <a:txBody>
                    <a:bodyPr/>
                    <a:lstStyle/>
                    <a:p>
                      <a:endParaRPr lang="ru-RU" sz="3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ЕДИНИЦА ИЗМЕРЕНИЯ:</a:t>
                      </a:r>
                      <a:r>
                        <a:rPr lang="ru-RU" sz="30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ПРОЦЕНТЫ</a:t>
                      </a:r>
                      <a:endParaRPr lang="en-US" sz="3000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433199346"/>
                  </a:ext>
                </a:extLst>
              </a:tr>
            </a:tbl>
          </a:graphicData>
        </a:graphic>
      </p:graphicFrame>
      <p:graphicFrame>
        <p:nvGraphicFramePr>
          <p:cNvPr id="38" name="Таблица 37">
            <a:extLst>
              <a:ext uri="{FF2B5EF4-FFF2-40B4-BE49-F238E27FC236}">
                <a16:creationId xmlns:a16="http://schemas.microsoft.com/office/drawing/2014/main" id="{5811353A-E61A-7A26-99EA-70143AF57F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6730792"/>
              </p:ext>
            </p:extLst>
          </p:nvPr>
        </p:nvGraphicFramePr>
        <p:xfrm>
          <a:off x="609600" y="7378999"/>
          <a:ext cx="13348392" cy="162500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20000">
                  <a:extLst>
                    <a:ext uri="{9D8B030D-6E8A-4147-A177-3AD203B41FA5}">
                      <a16:colId xmlns:a16="http://schemas.microsoft.com/office/drawing/2014/main" val="3050591489"/>
                    </a:ext>
                  </a:extLst>
                </a:gridCol>
                <a:gridCol w="12628392">
                  <a:extLst>
                    <a:ext uri="{9D8B030D-6E8A-4147-A177-3AD203B41FA5}">
                      <a16:colId xmlns:a16="http://schemas.microsoft.com/office/drawing/2014/main" val="4213577126"/>
                    </a:ext>
                  </a:extLst>
                </a:gridCol>
              </a:tblGrid>
              <a:tr h="988790">
                <a:tc>
                  <a:txBody>
                    <a:bodyPr/>
                    <a:lstStyle/>
                    <a:p>
                      <a:r>
                        <a:rPr lang="ru-RU" sz="3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3175"/>
                        </a:lnSpc>
                        <a:defRPr/>
                      </a:pPr>
                      <a:r>
                        <a:rPr lang="ru-RU" sz="3000" b="1" dirty="0">
                          <a:solidFill>
                            <a:srgbClr val="25406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Наличие муниципальной программы / подпрограммы</a:t>
                      </a:r>
                    </a:p>
                    <a:p>
                      <a:pPr>
                        <a:lnSpc>
                          <a:spcPts val="3175"/>
                        </a:lnSpc>
                        <a:defRPr/>
                      </a:pPr>
                      <a:r>
                        <a:rPr lang="ru-RU" sz="3000" b="1" dirty="0">
                          <a:solidFill>
                            <a:srgbClr val="25406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по поддержке СОНКО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1496377"/>
                  </a:ext>
                </a:extLst>
              </a:tr>
              <a:tr h="636211">
                <a:tc>
                  <a:txBody>
                    <a:bodyPr/>
                    <a:lstStyle/>
                    <a:p>
                      <a:endParaRPr lang="ru-RU" sz="3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ЕДИНИЦА ИЗМЕРЕНИЯ:</a:t>
                      </a:r>
                      <a:r>
                        <a:rPr lang="ru-RU" sz="30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ДА/НЕТ</a:t>
                      </a:r>
                      <a:endParaRPr lang="en-US" sz="3000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43319934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aphicFrame>
        <p:nvGraphicFramePr>
          <p:cNvPr id="24" name="Таблица 23">
            <a:extLst>
              <a:ext uri="{FF2B5EF4-FFF2-40B4-BE49-F238E27FC236}">
                <a16:creationId xmlns:a16="http://schemas.microsoft.com/office/drawing/2014/main" id="{DF1BCD27-7974-A4B1-5D79-ED9DB9FB4D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3744153"/>
              </p:ext>
            </p:extLst>
          </p:nvPr>
        </p:nvGraphicFramePr>
        <p:xfrm>
          <a:off x="609600" y="2095500"/>
          <a:ext cx="14896136" cy="275965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20000">
                  <a:extLst>
                    <a:ext uri="{9D8B030D-6E8A-4147-A177-3AD203B41FA5}">
                      <a16:colId xmlns:a16="http://schemas.microsoft.com/office/drawing/2014/main" val="3050591489"/>
                    </a:ext>
                  </a:extLst>
                </a:gridCol>
                <a:gridCol w="14176136">
                  <a:extLst>
                    <a:ext uri="{9D8B030D-6E8A-4147-A177-3AD203B41FA5}">
                      <a16:colId xmlns:a16="http://schemas.microsoft.com/office/drawing/2014/main" val="4213577126"/>
                    </a:ext>
                  </a:extLst>
                </a:gridCol>
              </a:tblGrid>
              <a:tr h="1312792">
                <a:tc>
                  <a:txBody>
                    <a:bodyPr/>
                    <a:lstStyle/>
                    <a:p>
                      <a:r>
                        <a:rPr lang="ru-RU" sz="3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3175"/>
                        </a:lnSpc>
                        <a:defRPr/>
                      </a:pPr>
                      <a:r>
                        <a:rPr lang="ru-RU" sz="3000" b="1" dirty="0">
                          <a:solidFill>
                            <a:srgbClr val="25406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Наличие специализированных рубрик, содержащих информацию о действующих мерах поддержки СОНКО, в том числе региональных, на официальном сайте органа местного самоуправления муниципального образования в информационно-телекоммуникационной сети «Интернет»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1496377"/>
                  </a:ext>
                </a:extLst>
              </a:tr>
              <a:tr h="636211">
                <a:tc>
                  <a:txBody>
                    <a:bodyPr/>
                    <a:lstStyle/>
                    <a:p>
                      <a:endParaRPr lang="ru-RU" sz="3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0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ЕДИНИЦА ИЗМЕРЕНИЯ: ДА/НЕТ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433199346"/>
                  </a:ext>
                </a:extLst>
              </a:tr>
            </a:tbl>
          </a:graphicData>
        </a:graphic>
      </p:graphicFrame>
      <p:grpSp>
        <p:nvGrpSpPr>
          <p:cNvPr id="14" name="Group 2">
            <a:extLst>
              <a:ext uri="{FF2B5EF4-FFF2-40B4-BE49-F238E27FC236}">
                <a16:creationId xmlns:a16="http://schemas.microsoft.com/office/drawing/2014/main" id="{E871C1E5-C05A-61A6-B7FE-15D9ABB4E012}"/>
              </a:ext>
            </a:extLst>
          </p:cNvPr>
          <p:cNvGrpSpPr/>
          <p:nvPr/>
        </p:nvGrpSpPr>
        <p:grpSpPr bwMode="auto">
          <a:xfrm rot="-2700000">
            <a:off x="15391239" y="1860459"/>
            <a:ext cx="6566081" cy="6566081"/>
            <a:chOff x="0" y="0"/>
            <a:chExt cx="1913890" cy="1913890"/>
          </a:xfrm>
          <a:solidFill>
            <a:schemeClr val="accent1">
              <a:lumMod val="50000"/>
            </a:schemeClr>
          </a:solidFill>
        </p:grpSpPr>
        <p:sp>
          <p:nvSpPr>
            <p:cNvPr id="15" name="Freeform 3">
              <a:extLst>
                <a:ext uri="{FF2B5EF4-FFF2-40B4-BE49-F238E27FC236}">
                  <a16:creationId xmlns:a16="http://schemas.microsoft.com/office/drawing/2014/main" id="{AFCE1D78-F3BD-1054-823A-F63C961D34F4}"/>
                </a:ext>
              </a:extLst>
            </p:cNvPr>
            <p:cNvSpPr/>
            <p:nvPr/>
          </p:nvSpPr>
          <p:spPr bwMode="auto">
            <a:xfrm>
              <a:off x="0" y="0"/>
              <a:ext cx="1913890" cy="1913890"/>
            </a:xfrm>
            <a:custGeom>
              <a:avLst/>
              <a:gdLst/>
              <a:ahLst/>
              <a:cxnLst/>
              <a:rect l="l" t="t" r="r" b="b"/>
              <a:pathLst>
                <a:path w="1913890" h="1913890" extrusionOk="0">
                  <a:moveTo>
                    <a:pt x="0" y="0"/>
                  </a:moveTo>
                  <a:lnTo>
                    <a:pt x="1913890" y="0"/>
                  </a:lnTo>
                  <a:lnTo>
                    <a:pt x="1913890" y="1913890"/>
                  </a:lnTo>
                  <a:lnTo>
                    <a:pt x="0" y="1913890"/>
                  </a:lnTo>
                  <a:close/>
                </a:path>
              </a:pathLst>
            </a:custGeom>
            <a:grpFill/>
          </p:spPr>
        </p:sp>
      </p:grpSp>
      <p:grpSp>
        <p:nvGrpSpPr>
          <p:cNvPr id="6" name="Group 6"/>
          <p:cNvGrpSpPr/>
          <p:nvPr/>
        </p:nvGrpSpPr>
        <p:grpSpPr bwMode="auto">
          <a:xfrm rot="2700000">
            <a:off x="15742560" y="2217060"/>
            <a:ext cx="5852880" cy="5852880"/>
            <a:chOff x="0" y="0"/>
            <a:chExt cx="1913890" cy="1913890"/>
          </a:xfrm>
        </p:grpSpPr>
        <p:sp>
          <p:nvSpPr>
            <p:cNvPr id="7" name="Freeform 7"/>
            <p:cNvSpPr/>
            <p:nvPr/>
          </p:nvSpPr>
          <p:spPr bwMode="auto">
            <a:xfrm>
              <a:off x="0" y="0"/>
              <a:ext cx="1913890" cy="1913890"/>
            </a:xfrm>
            <a:custGeom>
              <a:avLst/>
              <a:gdLst/>
              <a:ahLst/>
              <a:cxnLst/>
              <a:rect l="l" t="t" r="r" b="b"/>
              <a:pathLst>
                <a:path w="1913890" h="1913890" extrusionOk="0">
                  <a:moveTo>
                    <a:pt x="0" y="0"/>
                  </a:moveTo>
                  <a:lnTo>
                    <a:pt x="0" y="1913890"/>
                  </a:lnTo>
                  <a:lnTo>
                    <a:pt x="1913890" y="1913890"/>
                  </a:lnTo>
                  <a:lnTo>
                    <a:pt x="1913890" y="0"/>
                  </a:lnTo>
                  <a:lnTo>
                    <a:pt x="0" y="0"/>
                  </a:lnTo>
                  <a:close/>
                  <a:moveTo>
                    <a:pt x="1852930" y="1852930"/>
                  </a:moveTo>
                  <a:lnTo>
                    <a:pt x="59690" y="1852930"/>
                  </a:lnTo>
                  <a:lnTo>
                    <a:pt x="59690" y="59690"/>
                  </a:lnTo>
                  <a:lnTo>
                    <a:pt x="1852930" y="59690"/>
                  </a:lnTo>
                  <a:lnTo>
                    <a:pt x="1852930" y="1852930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sp>
        <p:nvSpPr>
          <p:cNvPr id="23" name="TextBox 29">
            <a:extLst>
              <a:ext uri="{FF2B5EF4-FFF2-40B4-BE49-F238E27FC236}">
                <a16:creationId xmlns:a16="http://schemas.microsoft.com/office/drawing/2014/main" id="{06F64BD5-8866-0247-E888-4BB42C2C0775}"/>
              </a:ext>
            </a:extLst>
          </p:cNvPr>
          <p:cNvSpPr txBox="1"/>
          <p:nvPr/>
        </p:nvSpPr>
        <p:spPr bwMode="auto">
          <a:xfrm>
            <a:off x="609600" y="697819"/>
            <a:ext cx="7020782" cy="79624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6825"/>
              </a:lnSpc>
              <a:defRPr/>
            </a:pPr>
            <a:r>
              <a:rPr lang="ru-RU" sz="5400" b="1" dirty="0">
                <a:solidFill>
                  <a:srgbClr val="254061"/>
                </a:solidFill>
                <a:latin typeface="Tahoma"/>
                <a:ea typeface="Tahoma"/>
                <a:cs typeface="Tahoma"/>
              </a:rPr>
              <a:t>ПОКАЗАТЕЛИ</a:t>
            </a:r>
            <a:endParaRPr lang="en-US" sz="5400" b="1" dirty="0">
              <a:solidFill>
                <a:srgbClr val="254061"/>
              </a:solidFill>
              <a:latin typeface="Tahoma"/>
              <a:ea typeface="Tahoma"/>
              <a:cs typeface="Tahoma"/>
            </a:endParaRPr>
          </a:p>
        </p:txBody>
      </p:sp>
      <p:graphicFrame>
        <p:nvGraphicFramePr>
          <p:cNvPr id="25" name="Таблица 24">
            <a:extLst>
              <a:ext uri="{FF2B5EF4-FFF2-40B4-BE49-F238E27FC236}">
                <a16:creationId xmlns:a16="http://schemas.microsoft.com/office/drawing/2014/main" id="{989B138B-D265-4823-3D1B-D54457D181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6539180"/>
              </p:ext>
            </p:extLst>
          </p:nvPr>
        </p:nvGraphicFramePr>
        <p:xfrm>
          <a:off x="609600" y="5736649"/>
          <a:ext cx="14896136" cy="275965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20000">
                  <a:extLst>
                    <a:ext uri="{9D8B030D-6E8A-4147-A177-3AD203B41FA5}">
                      <a16:colId xmlns:a16="http://schemas.microsoft.com/office/drawing/2014/main" val="3050591489"/>
                    </a:ext>
                  </a:extLst>
                </a:gridCol>
                <a:gridCol w="14176136">
                  <a:extLst>
                    <a:ext uri="{9D8B030D-6E8A-4147-A177-3AD203B41FA5}">
                      <a16:colId xmlns:a16="http://schemas.microsoft.com/office/drawing/2014/main" val="4213577126"/>
                    </a:ext>
                  </a:extLst>
                </a:gridCol>
              </a:tblGrid>
              <a:tr h="1312792">
                <a:tc>
                  <a:txBody>
                    <a:bodyPr/>
                    <a:lstStyle/>
                    <a:p>
                      <a:r>
                        <a:rPr lang="ru-RU" sz="3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3175"/>
                        </a:lnSpc>
                        <a:defRPr/>
                      </a:pPr>
                      <a:r>
                        <a:rPr lang="ru-RU" sz="3000" b="1" dirty="0">
                          <a:solidFill>
                            <a:srgbClr val="25406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Количество кликов, необходимых для доступа к информации о действующих мерах поддержки СОНКО, в том числе региональных, на официальном сайте органа местного самоуправления муниципального образования в информационно-телекоммуникационной сети «Интернет»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1496377"/>
                  </a:ext>
                </a:extLst>
              </a:tr>
              <a:tr h="636211">
                <a:tc>
                  <a:txBody>
                    <a:bodyPr/>
                    <a:lstStyle/>
                    <a:p>
                      <a:endParaRPr lang="ru-RU" sz="3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0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ЕДИНИЦА ИЗМЕРЕНИЯ: ЕДИНИЦ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43319934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aphicFrame>
        <p:nvGraphicFramePr>
          <p:cNvPr id="27" name="Таблица 26">
            <a:extLst>
              <a:ext uri="{FF2B5EF4-FFF2-40B4-BE49-F238E27FC236}">
                <a16:creationId xmlns:a16="http://schemas.microsoft.com/office/drawing/2014/main" id="{C7133BC3-914D-7F23-BE6A-CA4766CE06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2493399"/>
              </p:ext>
            </p:extLst>
          </p:nvPr>
        </p:nvGraphicFramePr>
        <p:xfrm>
          <a:off x="609600" y="2095500"/>
          <a:ext cx="14896136" cy="316605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20000">
                  <a:extLst>
                    <a:ext uri="{9D8B030D-6E8A-4147-A177-3AD203B41FA5}">
                      <a16:colId xmlns:a16="http://schemas.microsoft.com/office/drawing/2014/main" val="3050591489"/>
                    </a:ext>
                  </a:extLst>
                </a:gridCol>
                <a:gridCol w="14176136">
                  <a:extLst>
                    <a:ext uri="{9D8B030D-6E8A-4147-A177-3AD203B41FA5}">
                      <a16:colId xmlns:a16="http://schemas.microsoft.com/office/drawing/2014/main" val="4213577126"/>
                    </a:ext>
                  </a:extLst>
                </a:gridCol>
              </a:tblGrid>
              <a:tr h="1312792">
                <a:tc>
                  <a:txBody>
                    <a:bodyPr/>
                    <a:lstStyle/>
                    <a:p>
                      <a:r>
                        <a:rPr lang="ru-RU" sz="3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3175"/>
                        </a:lnSpc>
                        <a:defRPr/>
                      </a:pPr>
                      <a:r>
                        <a:rPr lang="ru-RU" sz="3000" b="1" dirty="0">
                          <a:solidFill>
                            <a:srgbClr val="25406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Наличие в муниципальном образовании перечня муниципального имущества, свободного от прав третьих лиц (за исключением имущественных прав некоммерческих организаций), которое может быть предоставлено социально ориентированным некоммерческим организациям во владение и (или) в пользование на долгосрочной основе (в том числе по льготным ставкам арендной платы)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1496377"/>
                  </a:ext>
                </a:extLst>
              </a:tr>
              <a:tr h="636211">
                <a:tc>
                  <a:txBody>
                    <a:bodyPr/>
                    <a:lstStyle/>
                    <a:p>
                      <a:endParaRPr lang="ru-RU" sz="3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0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ЕДИНИЦА ИЗМЕРЕНИЯ: ДА/НЕТ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433199346"/>
                  </a:ext>
                </a:extLst>
              </a:tr>
            </a:tbl>
          </a:graphicData>
        </a:graphic>
      </p:graphicFrame>
      <p:grpSp>
        <p:nvGrpSpPr>
          <p:cNvPr id="20" name="Group 2">
            <a:extLst>
              <a:ext uri="{FF2B5EF4-FFF2-40B4-BE49-F238E27FC236}">
                <a16:creationId xmlns:a16="http://schemas.microsoft.com/office/drawing/2014/main" id="{3240AC28-A2D2-D0A5-6946-E439DEE593FD}"/>
              </a:ext>
            </a:extLst>
          </p:cNvPr>
          <p:cNvGrpSpPr/>
          <p:nvPr/>
        </p:nvGrpSpPr>
        <p:grpSpPr bwMode="auto">
          <a:xfrm rot="-2700000">
            <a:off x="15391239" y="1860459"/>
            <a:ext cx="6566081" cy="6566081"/>
            <a:chOff x="0" y="0"/>
            <a:chExt cx="1913890" cy="1913890"/>
          </a:xfrm>
          <a:solidFill>
            <a:schemeClr val="accent1">
              <a:lumMod val="50000"/>
            </a:schemeClr>
          </a:solidFill>
        </p:grpSpPr>
        <p:sp>
          <p:nvSpPr>
            <p:cNvPr id="21" name="Freeform 3">
              <a:extLst>
                <a:ext uri="{FF2B5EF4-FFF2-40B4-BE49-F238E27FC236}">
                  <a16:creationId xmlns:a16="http://schemas.microsoft.com/office/drawing/2014/main" id="{12E6CC02-19CA-29DE-0622-7067A793A4D3}"/>
                </a:ext>
              </a:extLst>
            </p:cNvPr>
            <p:cNvSpPr/>
            <p:nvPr/>
          </p:nvSpPr>
          <p:spPr bwMode="auto">
            <a:xfrm>
              <a:off x="0" y="0"/>
              <a:ext cx="1913890" cy="1913890"/>
            </a:xfrm>
            <a:custGeom>
              <a:avLst/>
              <a:gdLst/>
              <a:ahLst/>
              <a:cxnLst/>
              <a:rect l="l" t="t" r="r" b="b"/>
              <a:pathLst>
                <a:path w="1913890" h="1913890" extrusionOk="0">
                  <a:moveTo>
                    <a:pt x="0" y="0"/>
                  </a:moveTo>
                  <a:lnTo>
                    <a:pt x="1913890" y="0"/>
                  </a:lnTo>
                  <a:lnTo>
                    <a:pt x="1913890" y="1913890"/>
                  </a:lnTo>
                  <a:lnTo>
                    <a:pt x="0" y="1913890"/>
                  </a:lnTo>
                  <a:close/>
                </a:path>
              </a:pathLst>
            </a:custGeom>
            <a:grpFill/>
          </p:spPr>
        </p:sp>
      </p:grpSp>
      <p:grpSp>
        <p:nvGrpSpPr>
          <p:cNvPr id="24" name="Group 4">
            <a:extLst>
              <a:ext uri="{FF2B5EF4-FFF2-40B4-BE49-F238E27FC236}">
                <a16:creationId xmlns:a16="http://schemas.microsoft.com/office/drawing/2014/main" id="{691990B5-1D3F-09A0-EA29-E7949E790F00}"/>
              </a:ext>
            </a:extLst>
          </p:cNvPr>
          <p:cNvGrpSpPr/>
          <p:nvPr/>
        </p:nvGrpSpPr>
        <p:grpSpPr bwMode="auto">
          <a:xfrm rot="2700000">
            <a:off x="15747840" y="2217060"/>
            <a:ext cx="5852880" cy="5852880"/>
            <a:chOff x="0" y="0"/>
            <a:chExt cx="1913890" cy="1913890"/>
          </a:xfrm>
        </p:grpSpPr>
        <p:sp>
          <p:nvSpPr>
            <p:cNvPr id="25" name="Freeform 5">
              <a:extLst>
                <a:ext uri="{FF2B5EF4-FFF2-40B4-BE49-F238E27FC236}">
                  <a16:creationId xmlns:a16="http://schemas.microsoft.com/office/drawing/2014/main" id="{8B11CEB7-3B48-2E22-3CBC-417F3A107C09}"/>
                </a:ext>
              </a:extLst>
            </p:cNvPr>
            <p:cNvSpPr/>
            <p:nvPr/>
          </p:nvSpPr>
          <p:spPr bwMode="auto">
            <a:xfrm>
              <a:off x="0" y="0"/>
              <a:ext cx="1913890" cy="1913890"/>
            </a:xfrm>
            <a:custGeom>
              <a:avLst/>
              <a:gdLst/>
              <a:ahLst/>
              <a:cxnLst/>
              <a:rect l="l" t="t" r="r" b="b"/>
              <a:pathLst>
                <a:path w="1913890" h="1913890" extrusionOk="0">
                  <a:moveTo>
                    <a:pt x="0" y="0"/>
                  </a:moveTo>
                  <a:lnTo>
                    <a:pt x="0" y="1913890"/>
                  </a:lnTo>
                  <a:lnTo>
                    <a:pt x="1913890" y="1913890"/>
                  </a:lnTo>
                  <a:lnTo>
                    <a:pt x="1913890" y="0"/>
                  </a:lnTo>
                  <a:lnTo>
                    <a:pt x="0" y="0"/>
                  </a:lnTo>
                  <a:close/>
                  <a:moveTo>
                    <a:pt x="1852930" y="1852930"/>
                  </a:moveTo>
                  <a:lnTo>
                    <a:pt x="59690" y="1852930"/>
                  </a:lnTo>
                  <a:lnTo>
                    <a:pt x="59690" y="59690"/>
                  </a:lnTo>
                  <a:lnTo>
                    <a:pt x="1852930" y="59690"/>
                  </a:lnTo>
                  <a:lnTo>
                    <a:pt x="1852930" y="1852930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sp>
        <p:nvSpPr>
          <p:cNvPr id="26" name="TextBox 29">
            <a:extLst>
              <a:ext uri="{FF2B5EF4-FFF2-40B4-BE49-F238E27FC236}">
                <a16:creationId xmlns:a16="http://schemas.microsoft.com/office/drawing/2014/main" id="{D971C0F5-753E-9CAC-7BCA-B1E0FBB92B1B}"/>
              </a:ext>
            </a:extLst>
          </p:cNvPr>
          <p:cNvSpPr txBox="1"/>
          <p:nvPr/>
        </p:nvSpPr>
        <p:spPr bwMode="auto">
          <a:xfrm>
            <a:off x="609600" y="697819"/>
            <a:ext cx="7020782" cy="79624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6825"/>
              </a:lnSpc>
              <a:defRPr/>
            </a:pPr>
            <a:r>
              <a:rPr lang="ru-RU" sz="5400" b="1" dirty="0">
                <a:solidFill>
                  <a:srgbClr val="254061"/>
                </a:solidFill>
                <a:latin typeface="Tahoma"/>
                <a:ea typeface="Tahoma"/>
                <a:cs typeface="Tahoma"/>
              </a:rPr>
              <a:t>ПОКАЗАТЕЛИ</a:t>
            </a:r>
            <a:endParaRPr lang="en-US" sz="5400" b="1" dirty="0">
              <a:solidFill>
                <a:srgbClr val="254061"/>
              </a:solidFill>
              <a:latin typeface="Tahoma"/>
              <a:ea typeface="Tahoma"/>
              <a:cs typeface="Tahoma"/>
            </a:endParaRPr>
          </a:p>
        </p:txBody>
      </p:sp>
      <p:graphicFrame>
        <p:nvGraphicFramePr>
          <p:cNvPr id="30" name="Таблица 29">
            <a:extLst>
              <a:ext uri="{FF2B5EF4-FFF2-40B4-BE49-F238E27FC236}">
                <a16:creationId xmlns:a16="http://schemas.microsoft.com/office/drawing/2014/main" id="{6405EF22-B9EF-A517-92A4-4A116A1ACB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1610193"/>
              </p:ext>
            </p:extLst>
          </p:nvPr>
        </p:nvGraphicFramePr>
        <p:xfrm>
          <a:off x="609600" y="6016730"/>
          <a:ext cx="15368414" cy="357245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20000">
                  <a:extLst>
                    <a:ext uri="{9D8B030D-6E8A-4147-A177-3AD203B41FA5}">
                      <a16:colId xmlns:a16="http://schemas.microsoft.com/office/drawing/2014/main" val="3050591489"/>
                    </a:ext>
                  </a:extLst>
                </a:gridCol>
                <a:gridCol w="14648414">
                  <a:extLst>
                    <a:ext uri="{9D8B030D-6E8A-4147-A177-3AD203B41FA5}">
                      <a16:colId xmlns:a16="http://schemas.microsoft.com/office/drawing/2014/main" val="4213577126"/>
                    </a:ext>
                  </a:extLst>
                </a:gridCol>
              </a:tblGrid>
              <a:tr h="1312792">
                <a:tc>
                  <a:txBody>
                    <a:bodyPr/>
                    <a:lstStyle/>
                    <a:p>
                      <a:r>
                        <a:rPr lang="ru-RU" sz="3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3175"/>
                        </a:lnSpc>
                        <a:defRPr/>
                      </a:pPr>
                      <a:r>
                        <a:rPr lang="ru-RU" sz="3000" b="1" dirty="0">
                          <a:solidFill>
                            <a:srgbClr val="25406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Темп роста / снижений площади помещений, включенных</a:t>
                      </a:r>
                    </a:p>
                    <a:p>
                      <a:pPr>
                        <a:lnSpc>
                          <a:spcPts val="3175"/>
                        </a:lnSpc>
                        <a:defRPr/>
                      </a:pPr>
                      <a:r>
                        <a:rPr lang="ru-RU" sz="3000" b="1" dirty="0">
                          <a:solidFill>
                            <a:srgbClr val="25406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 перечень муниципального имущества, свободного от прав третьих лиц (за исключением имущественных прав некоммерческих организаций), которое может быть предоставлено социально ориентированным некоммерческим организациям во владение и (или) в пользование на долгосрочной основе (в том числе по льготным ставкам арендной платы), по отношению к предыдущему году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1496377"/>
                  </a:ext>
                </a:extLst>
              </a:tr>
              <a:tr h="636211">
                <a:tc>
                  <a:txBody>
                    <a:bodyPr/>
                    <a:lstStyle/>
                    <a:p>
                      <a:endParaRPr lang="ru-RU" sz="3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0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ЕДИНИЦА ИЗМЕРЕНИЯ: ПРОЦЕНТЫ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43319934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aphicFrame>
        <p:nvGraphicFramePr>
          <p:cNvPr id="23" name="Таблица 22">
            <a:extLst>
              <a:ext uri="{FF2B5EF4-FFF2-40B4-BE49-F238E27FC236}">
                <a16:creationId xmlns:a16="http://schemas.microsoft.com/office/drawing/2014/main" id="{5BE24E07-4E20-BE76-B93E-F69AEE6E09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7567975"/>
              </p:ext>
            </p:extLst>
          </p:nvPr>
        </p:nvGraphicFramePr>
        <p:xfrm>
          <a:off x="609600" y="2095500"/>
          <a:ext cx="14896136" cy="397885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20000">
                  <a:extLst>
                    <a:ext uri="{9D8B030D-6E8A-4147-A177-3AD203B41FA5}">
                      <a16:colId xmlns:a16="http://schemas.microsoft.com/office/drawing/2014/main" val="3050591489"/>
                    </a:ext>
                  </a:extLst>
                </a:gridCol>
                <a:gridCol w="14176136">
                  <a:extLst>
                    <a:ext uri="{9D8B030D-6E8A-4147-A177-3AD203B41FA5}">
                      <a16:colId xmlns:a16="http://schemas.microsoft.com/office/drawing/2014/main" val="4213577126"/>
                    </a:ext>
                  </a:extLst>
                </a:gridCol>
              </a:tblGrid>
              <a:tr h="1312792">
                <a:tc>
                  <a:txBody>
                    <a:bodyPr/>
                    <a:lstStyle/>
                    <a:p>
                      <a:r>
                        <a:rPr lang="ru-RU" sz="3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3175"/>
                        </a:lnSpc>
                        <a:defRPr/>
                      </a:pPr>
                      <a:r>
                        <a:rPr lang="ru-RU" sz="3000" b="1" dirty="0">
                          <a:solidFill>
                            <a:srgbClr val="25406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Доля площади помещений, фактически переданных во владение</a:t>
                      </a:r>
                    </a:p>
                    <a:p>
                      <a:pPr>
                        <a:lnSpc>
                          <a:spcPts val="3175"/>
                        </a:lnSpc>
                        <a:defRPr/>
                      </a:pPr>
                      <a:r>
                        <a:rPr lang="ru-RU" sz="3000" b="1" dirty="0">
                          <a:solidFill>
                            <a:srgbClr val="25406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 (или) в пользование СОНКО, в общей площади помещений, включенных в перечень муниципального имущества, свободного</a:t>
                      </a:r>
                    </a:p>
                    <a:p>
                      <a:pPr>
                        <a:lnSpc>
                          <a:spcPts val="3175"/>
                        </a:lnSpc>
                        <a:defRPr/>
                      </a:pPr>
                      <a:r>
                        <a:rPr lang="ru-RU" sz="3000" b="1" dirty="0">
                          <a:solidFill>
                            <a:srgbClr val="25406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от прав третьих лиц (за исключением имущественных прав некоммерческих организаций), которое может быть предоставлено социально ориентированным некоммерческим организациям</a:t>
                      </a:r>
                    </a:p>
                    <a:p>
                      <a:pPr>
                        <a:lnSpc>
                          <a:spcPts val="3175"/>
                        </a:lnSpc>
                        <a:defRPr/>
                      </a:pPr>
                      <a:r>
                        <a:rPr lang="ru-RU" sz="3000" b="1" dirty="0">
                          <a:solidFill>
                            <a:srgbClr val="25406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во владение и (или) в пользование на долгосрочной основе</a:t>
                      </a:r>
                    </a:p>
                    <a:p>
                      <a:pPr>
                        <a:lnSpc>
                          <a:spcPts val="3175"/>
                        </a:lnSpc>
                        <a:defRPr/>
                      </a:pPr>
                      <a:r>
                        <a:rPr lang="ru-RU" sz="3000" b="1" dirty="0">
                          <a:solidFill>
                            <a:srgbClr val="25406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(в том числе по льготным ставкам арендной платы)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1496377"/>
                  </a:ext>
                </a:extLst>
              </a:tr>
              <a:tr h="636211">
                <a:tc>
                  <a:txBody>
                    <a:bodyPr/>
                    <a:lstStyle/>
                    <a:p>
                      <a:endParaRPr lang="ru-RU" sz="3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0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ЕДИНИЦА ИЗМЕРЕНИЯ: ПРОЦЕНТЫ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433199346"/>
                  </a:ext>
                </a:extLst>
              </a:tr>
            </a:tbl>
          </a:graphicData>
        </a:graphic>
      </p:graphicFrame>
      <p:grpSp>
        <p:nvGrpSpPr>
          <p:cNvPr id="10" name="Group 2">
            <a:extLst>
              <a:ext uri="{FF2B5EF4-FFF2-40B4-BE49-F238E27FC236}">
                <a16:creationId xmlns:a16="http://schemas.microsoft.com/office/drawing/2014/main" id="{3FC46661-8B46-232F-2694-32F15C111D84}"/>
              </a:ext>
            </a:extLst>
          </p:cNvPr>
          <p:cNvGrpSpPr/>
          <p:nvPr/>
        </p:nvGrpSpPr>
        <p:grpSpPr bwMode="auto">
          <a:xfrm rot="-2700000">
            <a:off x="15391239" y="1860459"/>
            <a:ext cx="6566081" cy="6566081"/>
            <a:chOff x="0" y="0"/>
            <a:chExt cx="1913890" cy="1913890"/>
          </a:xfrm>
          <a:solidFill>
            <a:schemeClr val="accent1">
              <a:lumMod val="50000"/>
            </a:schemeClr>
          </a:solidFill>
        </p:grpSpPr>
        <p:sp>
          <p:nvSpPr>
            <p:cNvPr id="11" name="Freeform 3">
              <a:extLst>
                <a:ext uri="{FF2B5EF4-FFF2-40B4-BE49-F238E27FC236}">
                  <a16:creationId xmlns:a16="http://schemas.microsoft.com/office/drawing/2014/main" id="{4A4E4927-79E9-31D4-7C66-B3E590887652}"/>
                </a:ext>
              </a:extLst>
            </p:cNvPr>
            <p:cNvSpPr/>
            <p:nvPr/>
          </p:nvSpPr>
          <p:spPr bwMode="auto">
            <a:xfrm>
              <a:off x="0" y="0"/>
              <a:ext cx="1913890" cy="1913890"/>
            </a:xfrm>
            <a:custGeom>
              <a:avLst/>
              <a:gdLst/>
              <a:ahLst/>
              <a:cxnLst/>
              <a:rect l="l" t="t" r="r" b="b"/>
              <a:pathLst>
                <a:path w="1913890" h="1913890" extrusionOk="0">
                  <a:moveTo>
                    <a:pt x="0" y="0"/>
                  </a:moveTo>
                  <a:lnTo>
                    <a:pt x="1913890" y="0"/>
                  </a:lnTo>
                  <a:lnTo>
                    <a:pt x="1913890" y="1913890"/>
                  </a:lnTo>
                  <a:lnTo>
                    <a:pt x="0" y="1913890"/>
                  </a:lnTo>
                  <a:close/>
                </a:path>
              </a:pathLst>
            </a:custGeom>
            <a:grpFill/>
          </p:spPr>
        </p:sp>
      </p:grpSp>
      <p:grpSp>
        <p:nvGrpSpPr>
          <p:cNvPr id="19" name="Group 4">
            <a:extLst>
              <a:ext uri="{FF2B5EF4-FFF2-40B4-BE49-F238E27FC236}">
                <a16:creationId xmlns:a16="http://schemas.microsoft.com/office/drawing/2014/main" id="{73A42471-CFCC-6810-E8CB-58190BDB52FC}"/>
              </a:ext>
            </a:extLst>
          </p:cNvPr>
          <p:cNvGrpSpPr/>
          <p:nvPr/>
        </p:nvGrpSpPr>
        <p:grpSpPr bwMode="auto">
          <a:xfrm rot="2700000">
            <a:off x="15747840" y="2217060"/>
            <a:ext cx="5852880" cy="5852880"/>
            <a:chOff x="0" y="0"/>
            <a:chExt cx="1913890" cy="1913890"/>
          </a:xfrm>
        </p:grpSpPr>
        <p:sp>
          <p:nvSpPr>
            <p:cNvPr id="20" name="Freeform 5">
              <a:extLst>
                <a:ext uri="{FF2B5EF4-FFF2-40B4-BE49-F238E27FC236}">
                  <a16:creationId xmlns:a16="http://schemas.microsoft.com/office/drawing/2014/main" id="{D3009F69-5A4A-B3E5-90DB-3EDC3B86481D}"/>
                </a:ext>
              </a:extLst>
            </p:cNvPr>
            <p:cNvSpPr/>
            <p:nvPr/>
          </p:nvSpPr>
          <p:spPr bwMode="auto">
            <a:xfrm>
              <a:off x="0" y="0"/>
              <a:ext cx="1913890" cy="1913890"/>
            </a:xfrm>
            <a:custGeom>
              <a:avLst/>
              <a:gdLst/>
              <a:ahLst/>
              <a:cxnLst/>
              <a:rect l="l" t="t" r="r" b="b"/>
              <a:pathLst>
                <a:path w="1913890" h="1913890" extrusionOk="0">
                  <a:moveTo>
                    <a:pt x="0" y="0"/>
                  </a:moveTo>
                  <a:lnTo>
                    <a:pt x="0" y="1913890"/>
                  </a:lnTo>
                  <a:lnTo>
                    <a:pt x="1913890" y="1913890"/>
                  </a:lnTo>
                  <a:lnTo>
                    <a:pt x="1913890" y="0"/>
                  </a:lnTo>
                  <a:lnTo>
                    <a:pt x="0" y="0"/>
                  </a:lnTo>
                  <a:close/>
                  <a:moveTo>
                    <a:pt x="1852930" y="1852930"/>
                  </a:moveTo>
                  <a:lnTo>
                    <a:pt x="59690" y="1852930"/>
                  </a:lnTo>
                  <a:lnTo>
                    <a:pt x="59690" y="59690"/>
                  </a:lnTo>
                  <a:lnTo>
                    <a:pt x="1852930" y="59690"/>
                  </a:lnTo>
                  <a:lnTo>
                    <a:pt x="1852930" y="1852930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sp>
        <p:nvSpPr>
          <p:cNvPr id="21" name="TextBox 29">
            <a:extLst>
              <a:ext uri="{FF2B5EF4-FFF2-40B4-BE49-F238E27FC236}">
                <a16:creationId xmlns:a16="http://schemas.microsoft.com/office/drawing/2014/main" id="{CE5AB472-46DE-53B3-F10D-5350EFA64723}"/>
              </a:ext>
            </a:extLst>
          </p:cNvPr>
          <p:cNvSpPr txBox="1"/>
          <p:nvPr/>
        </p:nvSpPr>
        <p:spPr bwMode="auto">
          <a:xfrm>
            <a:off x="609600" y="697819"/>
            <a:ext cx="7020782" cy="79624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6825"/>
              </a:lnSpc>
              <a:defRPr/>
            </a:pPr>
            <a:r>
              <a:rPr lang="ru-RU" sz="5400" b="1" dirty="0">
                <a:solidFill>
                  <a:srgbClr val="254061"/>
                </a:solidFill>
                <a:latin typeface="Tahoma"/>
                <a:ea typeface="Tahoma"/>
                <a:cs typeface="Tahoma"/>
              </a:rPr>
              <a:t>ПОКАЗАТЕЛИ</a:t>
            </a:r>
            <a:endParaRPr lang="en-US" sz="5400" b="1" dirty="0">
              <a:solidFill>
                <a:srgbClr val="254061"/>
              </a:solidFill>
              <a:latin typeface="Tahoma"/>
              <a:ea typeface="Tahoma"/>
              <a:cs typeface="Tahoma"/>
            </a:endParaRPr>
          </a:p>
        </p:txBody>
      </p:sp>
      <p:graphicFrame>
        <p:nvGraphicFramePr>
          <p:cNvPr id="24" name="Таблица 23">
            <a:extLst>
              <a:ext uri="{FF2B5EF4-FFF2-40B4-BE49-F238E27FC236}">
                <a16:creationId xmlns:a16="http://schemas.microsoft.com/office/drawing/2014/main" id="{1A32AE32-2166-2DE0-E84A-48B7FB7B23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7165611"/>
              </p:ext>
            </p:extLst>
          </p:nvPr>
        </p:nvGraphicFramePr>
        <p:xfrm>
          <a:off x="609600" y="6308149"/>
          <a:ext cx="14896136" cy="3535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20000">
                  <a:extLst>
                    <a:ext uri="{9D8B030D-6E8A-4147-A177-3AD203B41FA5}">
                      <a16:colId xmlns:a16="http://schemas.microsoft.com/office/drawing/2014/main" val="3050591489"/>
                    </a:ext>
                  </a:extLst>
                </a:gridCol>
                <a:gridCol w="14176136">
                  <a:extLst>
                    <a:ext uri="{9D8B030D-6E8A-4147-A177-3AD203B41FA5}">
                      <a16:colId xmlns:a16="http://schemas.microsoft.com/office/drawing/2014/main" val="4213577126"/>
                    </a:ext>
                  </a:extLst>
                </a:gridCol>
              </a:tblGrid>
              <a:tr h="1312792">
                <a:tc>
                  <a:txBody>
                    <a:bodyPr/>
                    <a:lstStyle/>
                    <a:p>
                      <a:r>
                        <a:rPr lang="ru-RU" sz="3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11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3175"/>
                        </a:lnSpc>
                        <a:defRPr/>
                      </a:pPr>
                      <a:r>
                        <a:rPr lang="ru-RU" sz="3000" b="1" dirty="0">
                          <a:solidFill>
                            <a:srgbClr val="25406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Количество СОНКО, заключивших в отчетном году договоры аренды (в том числе почасовой аренды) помещений, находящихся</a:t>
                      </a:r>
                    </a:p>
                    <a:p>
                      <a:pPr>
                        <a:lnSpc>
                          <a:spcPts val="3175"/>
                        </a:lnSpc>
                        <a:defRPr/>
                      </a:pPr>
                      <a:r>
                        <a:rPr lang="ru-RU" sz="3000" b="1" dirty="0">
                          <a:solidFill>
                            <a:srgbClr val="25406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 муниципальной собственности, в том числе находящихся на праве хозяйственного ведения или оперативного управления</a:t>
                      </a:r>
                    </a:p>
                    <a:p>
                      <a:pPr>
                        <a:lnSpc>
                          <a:spcPts val="3175"/>
                        </a:lnSpc>
                        <a:defRPr/>
                      </a:pPr>
                      <a:r>
                        <a:rPr lang="ru-RU" sz="3000" b="1" dirty="0">
                          <a:solidFill>
                            <a:srgbClr val="25406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у муниципальных унитарных предприятий и муниципальных учреждений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1496377"/>
                  </a:ext>
                </a:extLst>
              </a:tr>
              <a:tr h="636211">
                <a:tc>
                  <a:txBody>
                    <a:bodyPr/>
                    <a:lstStyle/>
                    <a:p>
                      <a:endParaRPr lang="ru-RU" sz="3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0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ЕДИНИЦА ИЗМЕРЕНИЯ: ЕДИНИЦ НА 10 ТЫС. НАСЕЛЕНИЯ МУНИЦИПАЛЬНОГО ОБРАЗОВАНИЯ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43319934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extBox 29">
            <a:extLst>
              <a:ext uri="{FF2B5EF4-FFF2-40B4-BE49-F238E27FC236}">
                <a16:creationId xmlns:a16="http://schemas.microsoft.com/office/drawing/2014/main" id="{70171385-C31C-56A5-646D-5F08B9723948}"/>
              </a:ext>
            </a:extLst>
          </p:cNvPr>
          <p:cNvSpPr txBox="1"/>
          <p:nvPr/>
        </p:nvSpPr>
        <p:spPr bwMode="auto">
          <a:xfrm>
            <a:off x="609600" y="697819"/>
            <a:ext cx="7020782" cy="79624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6825"/>
              </a:lnSpc>
              <a:defRPr/>
            </a:pPr>
            <a:r>
              <a:rPr lang="ru-RU" sz="5400" b="1" dirty="0">
                <a:solidFill>
                  <a:srgbClr val="254061"/>
                </a:solidFill>
                <a:latin typeface="Tahoma"/>
                <a:ea typeface="Tahoma"/>
                <a:cs typeface="Tahoma"/>
              </a:rPr>
              <a:t>ПОКАЗАТЕЛИ</a:t>
            </a:r>
            <a:endParaRPr lang="en-US" sz="5400" b="1" dirty="0">
              <a:solidFill>
                <a:srgbClr val="254061"/>
              </a:solidFill>
              <a:latin typeface="Tahoma"/>
              <a:ea typeface="Tahoma"/>
              <a:cs typeface="Tahoma"/>
            </a:endParaRP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DE222062-03F9-5251-355D-E3C061808F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7045406"/>
              </p:ext>
            </p:extLst>
          </p:nvPr>
        </p:nvGraphicFramePr>
        <p:xfrm>
          <a:off x="609600" y="2095500"/>
          <a:ext cx="15440930" cy="162681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20000">
                  <a:extLst>
                    <a:ext uri="{9D8B030D-6E8A-4147-A177-3AD203B41FA5}">
                      <a16:colId xmlns:a16="http://schemas.microsoft.com/office/drawing/2014/main" val="3050591489"/>
                    </a:ext>
                  </a:extLst>
                </a:gridCol>
                <a:gridCol w="14720930">
                  <a:extLst>
                    <a:ext uri="{9D8B030D-6E8A-4147-A177-3AD203B41FA5}">
                      <a16:colId xmlns:a16="http://schemas.microsoft.com/office/drawing/2014/main" val="4213577126"/>
                    </a:ext>
                  </a:extLst>
                </a:gridCol>
              </a:tblGrid>
              <a:tr h="990600">
                <a:tc>
                  <a:txBody>
                    <a:bodyPr/>
                    <a:lstStyle/>
                    <a:p>
                      <a:r>
                        <a:rPr lang="ru-RU" sz="3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12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3175"/>
                        </a:lnSpc>
                        <a:defRPr/>
                      </a:pPr>
                      <a:r>
                        <a:rPr lang="ru-RU" sz="3000" b="1" dirty="0">
                          <a:solidFill>
                            <a:srgbClr val="25406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Количество некоммерческих организаций – исполнителей общественно полезных услуг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1496377"/>
                  </a:ext>
                </a:extLst>
              </a:tr>
              <a:tr h="636211">
                <a:tc>
                  <a:txBody>
                    <a:bodyPr/>
                    <a:lstStyle/>
                    <a:p>
                      <a:endParaRPr lang="ru-RU" sz="3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0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ЕДИНИЦА ИЗМЕРЕНИЯ: ЕДИНИЦ НА 10 ТЫС. НАСЕЛЕНИЯ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433199346"/>
                  </a:ext>
                </a:extLst>
              </a:tr>
            </a:tbl>
          </a:graphicData>
        </a:graphic>
      </p:graphicFrame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3BB7EECD-34CE-EFF5-EF7A-47ABE47FFA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3780776"/>
              </p:ext>
            </p:extLst>
          </p:nvPr>
        </p:nvGraphicFramePr>
        <p:xfrm>
          <a:off x="609599" y="4034849"/>
          <a:ext cx="17463203" cy="194685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20000">
                  <a:extLst>
                    <a:ext uri="{9D8B030D-6E8A-4147-A177-3AD203B41FA5}">
                      <a16:colId xmlns:a16="http://schemas.microsoft.com/office/drawing/2014/main" val="3050591489"/>
                    </a:ext>
                  </a:extLst>
                </a:gridCol>
                <a:gridCol w="16743203">
                  <a:extLst>
                    <a:ext uri="{9D8B030D-6E8A-4147-A177-3AD203B41FA5}">
                      <a16:colId xmlns:a16="http://schemas.microsoft.com/office/drawing/2014/main" val="4213577126"/>
                    </a:ext>
                  </a:extLst>
                </a:gridCol>
              </a:tblGrid>
              <a:tr h="990600">
                <a:tc>
                  <a:txBody>
                    <a:bodyPr/>
                    <a:lstStyle/>
                    <a:p>
                      <a:r>
                        <a:rPr lang="ru-RU" sz="3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13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3175"/>
                        </a:lnSpc>
                        <a:defRPr/>
                      </a:pPr>
                      <a:r>
                        <a:rPr lang="ru-RU" sz="3000" b="1" dirty="0">
                          <a:solidFill>
                            <a:srgbClr val="25406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Наличие в правовых актах муниципального образования мер по предоставлению на льготных условиях СОНКО рекламных площадей, в том числе печатных площадей в средствах массовой информации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1496377"/>
                  </a:ext>
                </a:extLst>
              </a:tr>
              <a:tr h="636211">
                <a:tc>
                  <a:txBody>
                    <a:bodyPr/>
                    <a:lstStyle/>
                    <a:p>
                      <a:endParaRPr lang="ru-RU" sz="3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0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ЕДИНИЦА ИЗМЕРЕНИЯ: ДА/НЕТ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433199346"/>
                  </a:ext>
                </a:extLst>
              </a:tr>
            </a:tbl>
          </a:graphicData>
        </a:graphic>
      </p:graphicFrame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22731D74-C89F-55D6-459F-81CDF9A930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258706"/>
              </p:ext>
            </p:extLst>
          </p:nvPr>
        </p:nvGraphicFramePr>
        <p:xfrm>
          <a:off x="609599" y="6259889"/>
          <a:ext cx="17036302" cy="162681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20000">
                  <a:extLst>
                    <a:ext uri="{9D8B030D-6E8A-4147-A177-3AD203B41FA5}">
                      <a16:colId xmlns:a16="http://schemas.microsoft.com/office/drawing/2014/main" val="3050591489"/>
                    </a:ext>
                  </a:extLst>
                </a:gridCol>
                <a:gridCol w="16316302">
                  <a:extLst>
                    <a:ext uri="{9D8B030D-6E8A-4147-A177-3AD203B41FA5}">
                      <a16:colId xmlns:a16="http://schemas.microsoft.com/office/drawing/2014/main" val="4213577126"/>
                    </a:ext>
                  </a:extLst>
                </a:gridCol>
              </a:tblGrid>
              <a:tr h="990600">
                <a:tc>
                  <a:txBody>
                    <a:bodyPr/>
                    <a:lstStyle/>
                    <a:p>
                      <a:r>
                        <a:rPr lang="ru-RU" sz="3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14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3175"/>
                        </a:lnSpc>
                        <a:defRPr/>
                      </a:pPr>
                      <a:r>
                        <a:rPr lang="ru-RU" sz="3000" b="1" dirty="0">
                          <a:solidFill>
                            <a:srgbClr val="25406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Фактическое предоставление на льготных условиях СОНКО рекламных площадей, в том числе печатных площадей в средствах массовой информации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1496377"/>
                  </a:ext>
                </a:extLst>
              </a:tr>
              <a:tr h="636211">
                <a:tc>
                  <a:txBody>
                    <a:bodyPr/>
                    <a:lstStyle/>
                    <a:p>
                      <a:endParaRPr lang="ru-RU" sz="3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0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ЕДИНИЦА ИЗМЕРЕНИЯ: ДА/НЕТ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433199346"/>
                  </a:ext>
                </a:extLst>
              </a:tr>
            </a:tbl>
          </a:graphicData>
        </a:graphic>
      </p:graphicFrame>
      <p:graphicFrame>
        <p:nvGraphicFramePr>
          <p:cNvPr id="28" name="Таблица 27">
            <a:extLst>
              <a:ext uri="{FF2B5EF4-FFF2-40B4-BE49-F238E27FC236}">
                <a16:creationId xmlns:a16="http://schemas.microsoft.com/office/drawing/2014/main" id="{DC0C7F18-E9F9-F414-F549-EBBA698190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9866804"/>
              </p:ext>
            </p:extLst>
          </p:nvPr>
        </p:nvGraphicFramePr>
        <p:xfrm>
          <a:off x="609599" y="8164889"/>
          <a:ext cx="17463203" cy="162681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20000">
                  <a:extLst>
                    <a:ext uri="{9D8B030D-6E8A-4147-A177-3AD203B41FA5}">
                      <a16:colId xmlns:a16="http://schemas.microsoft.com/office/drawing/2014/main" val="3050591489"/>
                    </a:ext>
                  </a:extLst>
                </a:gridCol>
                <a:gridCol w="16743203">
                  <a:extLst>
                    <a:ext uri="{9D8B030D-6E8A-4147-A177-3AD203B41FA5}">
                      <a16:colId xmlns:a16="http://schemas.microsoft.com/office/drawing/2014/main" val="4213577126"/>
                    </a:ext>
                  </a:extLst>
                </a:gridCol>
              </a:tblGrid>
              <a:tr h="990600">
                <a:tc>
                  <a:txBody>
                    <a:bodyPr/>
                    <a:lstStyle/>
                    <a:p>
                      <a:r>
                        <a:rPr lang="ru-RU" sz="3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15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3175"/>
                        </a:lnSpc>
                        <a:defRPr/>
                      </a:pPr>
                      <a:r>
                        <a:rPr lang="ru-RU" sz="3000" b="1" dirty="0">
                          <a:solidFill>
                            <a:srgbClr val="25406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Участие СОНКО в образовательных мероприятиях (семинарах), организованных исполнительно-распорядительными органами муниципального образования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1496377"/>
                  </a:ext>
                </a:extLst>
              </a:tr>
              <a:tr h="636211">
                <a:tc>
                  <a:txBody>
                    <a:bodyPr/>
                    <a:lstStyle/>
                    <a:p>
                      <a:endParaRPr lang="ru-RU" sz="3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0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ЕДИНИЦА ИЗМЕРЕНИЯ: ДА/НЕТ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43319934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 bwMode="auto">
          <a:xfrm>
            <a:off x="1857829" y="793266"/>
            <a:ext cx="14572342" cy="138499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5355"/>
              </a:lnSpc>
              <a:defRPr/>
            </a:pPr>
            <a:r>
              <a:rPr lang="ru-RU" sz="5100" b="1" dirty="0">
                <a:solidFill>
                  <a:srgbClr val="254061"/>
                </a:solidFill>
                <a:latin typeface="Tahoma"/>
              </a:rPr>
              <a:t>МЕТОДИКА РАСЧЕТА РЕЙТИНГА</a:t>
            </a:r>
            <a:r>
              <a:rPr lang="en-US" sz="5100" b="1" dirty="0">
                <a:solidFill>
                  <a:srgbClr val="254061"/>
                </a:solidFill>
                <a:latin typeface="Tahoma"/>
              </a:rPr>
              <a:t> МУНИЦИПАЛЬНЫХ ОБРАЗОВАНИЙ</a:t>
            </a:r>
            <a:endParaRPr dirty="0">
              <a:solidFill>
                <a:srgbClr val="254061"/>
              </a:solidFill>
            </a:endParaRPr>
          </a:p>
        </p:txBody>
      </p:sp>
      <p:grpSp>
        <p:nvGrpSpPr>
          <p:cNvPr id="3" name="Group 3"/>
          <p:cNvGrpSpPr/>
          <p:nvPr/>
        </p:nvGrpSpPr>
        <p:grpSpPr bwMode="auto">
          <a:xfrm>
            <a:off x="0" y="2466079"/>
            <a:ext cx="18288000" cy="3813456"/>
            <a:chOff x="0" y="0"/>
            <a:chExt cx="7215317" cy="439906"/>
          </a:xfrm>
          <a:solidFill>
            <a:srgbClr val="254061"/>
          </a:solidFill>
        </p:grpSpPr>
        <p:sp>
          <p:nvSpPr>
            <p:cNvPr id="4" name="Freeform 4"/>
            <p:cNvSpPr/>
            <p:nvPr/>
          </p:nvSpPr>
          <p:spPr bwMode="auto">
            <a:xfrm>
              <a:off x="0" y="0"/>
              <a:ext cx="7215318" cy="439906"/>
            </a:xfrm>
            <a:custGeom>
              <a:avLst/>
              <a:gdLst/>
              <a:ahLst/>
              <a:cxnLst/>
              <a:rect l="l" t="t" r="r" b="b"/>
              <a:pathLst>
                <a:path w="7215318" h="439906" extrusionOk="0">
                  <a:moveTo>
                    <a:pt x="0" y="0"/>
                  </a:moveTo>
                  <a:lnTo>
                    <a:pt x="7215318" y="0"/>
                  </a:lnTo>
                  <a:lnTo>
                    <a:pt x="7215318" y="439906"/>
                  </a:lnTo>
                  <a:lnTo>
                    <a:pt x="0" y="439906"/>
                  </a:lnTo>
                  <a:close/>
                </a:path>
              </a:pathLst>
            </a:custGeom>
            <a:grpFill/>
          </p:spPr>
        </p:sp>
      </p:grpSp>
      <p:grpSp>
        <p:nvGrpSpPr>
          <p:cNvPr id="6" name="Group 6"/>
          <p:cNvGrpSpPr/>
          <p:nvPr/>
        </p:nvGrpSpPr>
        <p:grpSpPr bwMode="auto">
          <a:xfrm>
            <a:off x="-654" y="6606321"/>
            <a:ext cx="18288654" cy="1630243"/>
            <a:chOff x="0" y="0"/>
            <a:chExt cx="7215317" cy="1051352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7" name="Freeform 7"/>
            <p:cNvSpPr/>
            <p:nvPr/>
          </p:nvSpPr>
          <p:spPr bwMode="auto">
            <a:xfrm>
              <a:off x="0" y="0"/>
              <a:ext cx="7215318" cy="1051352"/>
            </a:xfrm>
            <a:custGeom>
              <a:avLst/>
              <a:gdLst/>
              <a:ahLst/>
              <a:cxnLst/>
              <a:rect l="l" t="t" r="r" b="b"/>
              <a:pathLst>
                <a:path w="7215318" h="1051352" extrusionOk="0">
                  <a:moveTo>
                    <a:pt x="0" y="0"/>
                  </a:moveTo>
                  <a:lnTo>
                    <a:pt x="7215318" y="0"/>
                  </a:lnTo>
                  <a:lnTo>
                    <a:pt x="7215318" y="1051352"/>
                  </a:lnTo>
                  <a:lnTo>
                    <a:pt x="0" y="1051352"/>
                  </a:lnTo>
                  <a:close/>
                </a:path>
              </a:pathLst>
            </a:custGeom>
            <a:grpFill/>
          </p:spPr>
        </p:sp>
      </p:grpSp>
      <p:sp>
        <p:nvSpPr>
          <p:cNvPr id="8" name="TextBox 8"/>
          <p:cNvSpPr txBox="1"/>
          <p:nvPr/>
        </p:nvSpPr>
        <p:spPr bwMode="auto">
          <a:xfrm>
            <a:off x="516876" y="2792865"/>
            <a:ext cx="16135814" cy="77470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3125"/>
              </a:lnSpc>
              <a:defRPr/>
            </a:pPr>
            <a:r>
              <a:rPr lang="en-US" sz="2500" b="1" dirty="0">
                <a:solidFill>
                  <a:srgbClr val="FFFFFF"/>
                </a:solidFill>
                <a:latin typeface="Tahoma"/>
              </a:rPr>
              <a:t>1. </a:t>
            </a:r>
            <a:r>
              <a:rPr lang="ru-RU" sz="2500" b="1" dirty="0">
                <a:solidFill>
                  <a:srgbClr val="FFFFFF"/>
                </a:solidFill>
                <a:latin typeface="Tahoma"/>
              </a:rPr>
              <a:t>ПО КАЖДОМУ МУНИЦИПАЛЬНОМУ ОБРАЗОВАНИЮ ОПРЕДЕЛЯЕТСЯ ОБЩАЯ СУММА БАЛЛОВ (С ТОЧНОСТЬЮ ДО 2 ЗНАКОВ ПОСЛЕ ЗАПЯТОЙ) ПО ФОРМУЛЕ:</a:t>
            </a:r>
            <a:endParaRPr lang="en-US" sz="2500" b="1" dirty="0">
              <a:solidFill>
                <a:srgbClr val="FFFFFF"/>
              </a:solidFill>
              <a:latin typeface="Tahoma"/>
            </a:endParaRPr>
          </a:p>
        </p:txBody>
      </p:sp>
      <p:grpSp>
        <p:nvGrpSpPr>
          <p:cNvPr id="9" name="Group 9"/>
          <p:cNvGrpSpPr/>
          <p:nvPr/>
        </p:nvGrpSpPr>
        <p:grpSpPr bwMode="auto">
          <a:xfrm>
            <a:off x="0" y="0"/>
            <a:ext cx="18288000" cy="417760"/>
            <a:chOff x="0" y="0"/>
            <a:chExt cx="6671512" cy="152400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10" name="Freeform 10"/>
            <p:cNvSpPr/>
            <p:nvPr/>
          </p:nvSpPr>
          <p:spPr bwMode="auto">
            <a:xfrm>
              <a:off x="0" y="0"/>
              <a:ext cx="6671512" cy="152400"/>
            </a:xfrm>
            <a:custGeom>
              <a:avLst/>
              <a:gdLst/>
              <a:ahLst/>
              <a:cxnLst/>
              <a:rect l="l" t="t" r="r" b="b"/>
              <a:pathLst>
                <a:path w="6671512" h="152400" extrusionOk="0">
                  <a:moveTo>
                    <a:pt x="0" y="0"/>
                  </a:moveTo>
                  <a:lnTo>
                    <a:pt x="6671512" y="0"/>
                  </a:lnTo>
                  <a:lnTo>
                    <a:pt x="6671512" y="152400"/>
                  </a:lnTo>
                  <a:lnTo>
                    <a:pt x="0" y="152400"/>
                  </a:lnTo>
                  <a:close/>
                </a:path>
              </a:pathLst>
            </a:custGeom>
            <a:grpFill/>
          </p:spPr>
        </p:sp>
      </p:grpSp>
      <p:grpSp>
        <p:nvGrpSpPr>
          <p:cNvPr id="11" name="Group 11"/>
          <p:cNvGrpSpPr/>
          <p:nvPr/>
        </p:nvGrpSpPr>
        <p:grpSpPr bwMode="auto">
          <a:xfrm rot="5400000">
            <a:off x="-1963" y="1308"/>
            <a:ext cx="1635964" cy="1633346"/>
            <a:chOff x="0" y="0"/>
            <a:chExt cx="6350000" cy="6339840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12" name="Freeform 12"/>
            <p:cNvSpPr/>
            <p:nvPr/>
          </p:nvSpPr>
          <p:spPr bwMode="auto">
            <a:xfrm>
              <a:off x="0" y="0"/>
              <a:ext cx="6350000" cy="6339840"/>
            </a:xfrm>
            <a:custGeom>
              <a:avLst/>
              <a:gdLst/>
              <a:ahLst/>
              <a:cxnLst/>
              <a:rect l="l" t="t" r="r" b="b"/>
              <a:pathLst>
                <a:path w="6350000" h="6339840" extrusionOk="0">
                  <a:moveTo>
                    <a:pt x="6350000" y="6339840"/>
                  </a:moveTo>
                  <a:lnTo>
                    <a:pt x="0" y="6339840"/>
                  </a:lnTo>
                  <a:lnTo>
                    <a:pt x="0" y="0"/>
                  </a:lnTo>
                  <a:lnTo>
                    <a:pt x="6350000" y="6339840"/>
                  </a:lnTo>
                  <a:close/>
                </a:path>
              </a:pathLst>
            </a:custGeom>
            <a:grpFill/>
          </p:spPr>
        </p:sp>
      </p:grpSp>
      <p:grpSp>
        <p:nvGrpSpPr>
          <p:cNvPr id="13" name="Group 13"/>
          <p:cNvGrpSpPr/>
          <p:nvPr/>
        </p:nvGrpSpPr>
        <p:grpSpPr bwMode="auto">
          <a:xfrm rot="-10800000">
            <a:off x="16652690" y="1308"/>
            <a:ext cx="1635964" cy="1633346"/>
            <a:chOff x="0" y="0"/>
            <a:chExt cx="6350000" cy="6339840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14" name="Freeform 14"/>
            <p:cNvSpPr/>
            <p:nvPr/>
          </p:nvSpPr>
          <p:spPr bwMode="auto">
            <a:xfrm>
              <a:off x="0" y="0"/>
              <a:ext cx="6350000" cy="6339840"/>
            </a:xfrm>
            <a:custGeom>
              <a:avLst/>
              <a:gdLst/>
              <a:ahLst/>
              <a:cxnLst/>
              <a:rect l="l" t="t" r="r" b="b"/>
              <a:pathLst>
                <a:path w="6350000" h="6339840" extrusionOk="0">
                  <a:moveTo>
                    <a:pt x="6350000" y="6339840"/>
                  </a:moveTo>
                  <a:lnTo>
                    <a:pt x="0" y="6339840"/>
                  </a:lnTo>
                  <a:lnTo>
                    <a:pt x="0" y="0"/>
                  </a:lnTo>
                  <a:lnTo>
                    <a:pt x="6350000" y="6339840"/>
                  </a:lnTo>
                  <a:close/>
                </a:path>
              </a:pathLst>
            </a:custGeom>
            <a:grpFill/>
          </p:spPr>
        </p:sp>
      </p:grpSp>
      <p:grpSp>
        <p:nvGrpSpPr>
          <p:cNvPr id="15" name="Group 15"/>
          <p:cNvGrpSpPr/>
          <p:nvPr/>
        </p:nvGrpSpPr>
        <p:grpSpPr bwMode="auto">
          <a:xfrm>
            <a:off x="0" y="8610600"/>
            <a:ext cx="18288654" cy="2019300"/>
            <a:chOff x="0" y="0"/>
            <a:chExt cx="6671751" cy="1153350"/>
          </a:xfrm>
          <a:solidFill>
            <a:srgbClr val="254061"/>
          </a:solidFill>
        </p:grpSpPr>
        <p:sp>
          <p:nvSpPr>
            <p:cNvPr id="16" name="Freeform 16"/>
            <p:cNvSpPr/>
            <p:nvPr/>
          </p:nvSpPr>
          <p:spPr bwMode="auto">
            <a:xfrm>
              <a:off x="0" y="0"/>
              <a:ext cx="6671751" cy="1153350"/>
            </a:xfrm>
            <a:custGeom>
              <a:avLst/>
              <a:gdLst/>
              <a:ahLst/>
              <a:cxnLst/>
              <a:rect l="l" t="t" r="r" b="b"/>
              <a:pathLst>
                <a:path w="6671751" h="1153350" extrusionOk="0">
                  <a:moveTo>
                    <a:pt x="0" y="0"/>
                  </a:moveTo>
                  <a:lnTo>
                    <a:pt x="6671751" y="0"/>
                  </a:lnTo>
                  <a:lnTo>
                    <a:pt x="6671751" y="1153350"/>
                  </a:lnTo>
                  <a:lnTo>
                    <a:pt x="0" y="1153350"/>
                  </a:lnTo>
                  <a:close/>
                </a:path>
              </a:pathLst>
            </a:custGeom>
            <a:grpFill/>
          </p:spPr>
        </p:sp>
      </p:grpSp>
      <p:sp>
        <p:nvSpPr>
          <p:cNvPr id="17" name="TextBox 17"/>
          <p:cNvSpPr txBox="1"/>
          <p:nvPr/>
        </p:nvSpPr>
        <p:spPr bwMode="auto">
          <a:xfrm>
            <a:off x="516876" y="9050296"/>
            <a:ext cx="17390124" cy="76155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">
              <a:lnSpc>
                <a:spcPts val="3125"/>
              </a:lnSpc>
              <a:defRPr/>
            </a:pPr>
            <a:r>
              <a:rPr lang="en-US" sz="2500" b="1">
                <a:solidFill>
                  <a:srgbClr val="FFFFFF"/>
                </a:solidFill>
                <a:latin typeface="Tahoma"/>
              </a:rPr>
              <a:t>3. </a:t>
            </a:r>
            <a:r>
              <a:rPr lang="ru-RU" sz="2500" b="1">
                <a:solidFill>
                  <a:srgbClr val="FFFFFF"/>
                </a:solidFill>
                <a:latin typeface="Tahoma"/>
              </a:rPr>
              <a:t>ПЕРВОЕ МЕСТО В РЕЙТИНГЕ ПРИСВАИВАЕТСЯ МУНИЦИПАЛЬНОМУ ОБРАЗОВАНИЮ, НАБРАВШЕМУ НАИМЕНЬШУЮ СУММУ БАЛЛОВ.</a:t>
            </a:r>
            <a:endParaRPr lang="en-US" sz="2500" b="1">
              <a:solidFill>
                <a:srgbClr val="FFFFFF"/>
              </a:solidFill>
              <a:latin typeface="Tahoma"/>
            </a:endParaRPr>
          </a:p>
        </p:txBody>
      </p:sp>
      <p:sp>
        <p:nvSpPr>
          <p:cNvPr id="18" name="TextBox 18"/>
          <p:cNvSpPr txBox="1"/>
          <p:nvPr/>
        </p:nvSpPr>
        <p:spPr bwMode="auto">
          <a:xfrm>
            <a:off x="516876" y="3951310"/>
            <a:ext cx="11209048" cy="195418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125"/>
              </a:lnSpc>
              <a:defRPr/>
            </a:pPr>
            <a:r>
              <a:rPr lang="ru-RU" sz="2500" b="1">
                <a:solidFill>
                  <a:srgbClr val="FFFFFF"/>
                </a:solidFill>
                <a:latin typeface="Tahoma"/>
              </a:rPr>
              <a:t>j – муниципальное образование;</a:t>
            </a:r>
            <a:endParaRPr/>
          </a:p>
          <a:p>
            <a:pPr>
              <a:lnSpc>
                <a:spcPts val="3125"/>
              </a:lnSpc>
              <a:defRPr/>
            </a:pPr>
            <a:r>
              <a:rPr lang="ru-RU" sz="2500" b="1">
                <a:solidFill>
                  <a:srgbClr val="FFFFFF"/>
                </a:solidFill>
                <a:latin typeface="Tahoma"/>
              </a:rPr>
              <a:t>Pj – общая сумма баллов по муниципальному образованию;</a:t>
            </a:r>
            <a:endParaRPr/>
          </a:p>
          <a:p>
            <a:pPr>
              <a:lnSpc>
                <a:spcPts val="3125"/>
              </a:lnSpc>
              <a:defRPr/>
            </a:pPr>
            <a:r>
              <a:rPr lang="ru-RU" sz="2500" b="1">
                <a:solidFill>
                  <a:srgbClr val="FFFFFF"/>
                </a:solidFill>
                <a:latin typeface="Tahoma"/>
              </a:rPr>
              <a:t>i – номер показателя;</a:t>
            </a:r>
            <a:endParaRPr/>
          </a:p>
          <a:p>
            <a:pPr>
              <a:lnSpc>
                <a:spcPts val="3125"/>
              </a:lnSpc>
              <a:defRPr/>
            </a:pPr>
            <a:r>
              <a:rPr lang="ru-RU" sz="2500" b="1">
                <a:solidFill>
                  <a:srgbClr val="FFFFFF"/>
                </a:solidFill>
                <a:latin typeface="Tahoma"/>
              </a:rPr>
              <a:t>Bi – баллы по i-тому показателю;</a:t>
            </a:r>
            <a:endParaRPr/>
          </a:p>
          <a:p>
            <a:pPr>
              <a:lnSpc>
                <a:spcPts val="3125"/>
              </a:lnSpc>
              <a:defRPr/>
            </a:pPr>
            <a:r>
              <a:rPr lang="ru-RU" sz="2500" b="1">
                <a:solidFill>
                  <a:srgbClr val="FFFFFF"/>
                </a:solidFill>
                <a:latin typeface="Tahoma"/>
              </a:rPr>
              <a:t>n – количество показателей.</a:t>
            </a:r>
            <a:endParaRPr/>
          </a:p>
        </p:txBody>
      </p:sp>
      <p:sp>
        <p:nvSpPr>
          <p:cNvPr id="20" name="TextBox 5"/>
          <p:cNvSpPr txBox="1"/>
          <p:nvPr/>
        </p:nvSpPr>
        <p:spPr bwMode="auto">
          <a:xfrm>
            <a:off x="516876" y="7034091"/>
            <a:ext cx="17390124" cy="77470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">
              <a:lnSpc>
                <a:spcPts val="3125"/>
              </a:lnSpc>
              <a:defRPr/>
            </a:pPr>
            <a:r>
              <a:rPr lang="en-US" sz="2500" b="1">
                <a:solidFill>
                  <a:srgbClr val="FFFFFF"/>
                </a:solidFill>
                <a:latin typeface="Tahoma"/>
              </a:rPr>
              <a:t>2. </a:t>
            </a:r>
            <a:r>
              <a:rPr lang="ru-RU" sz="2500" b="1">
                <a:solidFill>
                  <a:srgbClr val="FFFFFF"/>
                </a:solidFill>
                <a:latin typeface="Tahoma"/>
              </a:rPr>
              <a:t>ПРОВОДИТСЯ РАНЖИРОВАНИЕ МУНИЦИПАЛЬНЫХ ОБРАЗОВАНИЙ В ЗАВИСИМОСТИ ОТ НАБРАННОЙ ОБЩЕЙ СУММЫ БАЛЛОВ.</a:t>
            </a:r>
            <a:endParaRPr lang="en-US" sz="2500" b="1">
              <a:solidFill>
                <a:srgbClr val="FFFFFF"/>
              </a:solidFill>
              <a:latin typeface="Tahoma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 bwMode="auto">
              <a:xfrm>
                <a:off x="9753600" y="3575566"/>
                <a:ext cx="9220200" cy="226427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defRPr/>
                </a:pPr>
                <mc:AlternateContent>
                  <mc:Choice Requires="a14"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ru-RU" sz="72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𝐏</m:t>
                          </m:r>
                          <m:r>
                            <a:rPr lang="ru-RU" sz="7200" b="1" i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𝐣</m:t>
                          </m:r>
                          <m:r>
                            <a:rPr lang="ru-RU" sz="7200" b="1" i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=</m:t>
                          </m:r>
                          <m:nary>
                            <m:naryPr>
                              <m:chr m:val="∑"/>
                              <m:limLoc m:val="subSup"/>
                              <m:ctrlPr>
                                <a:rPr lang="ru-RU" sz="7200" b="1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/>
                                  <a:cs typeface="Cambria Math"/>
                                </a:rPr>
                              </m:ctrlPr>
                            </m:naryPr>
                            <m:sub>
                              <m:r>
                                <a:rPr lang="ru-RU" sz="7200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𝒊</m:t>
                              </m:r>
                              <m:r>
                                <a:rPr lang="ru-RU" sz="7200" b="1" i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=</m:t>
                              </m:r>
                              <m:r>
                                <a:rPr lang="ru-RU" sz="7200" b="1" i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  <m:sup>
                              <m:r>
                                <a:rPr lang="ru-RU" sz="7200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𝒏</m:t>
                              </m:r>
                            </m:sup>
                            <m:e>
                              <m:r>
                                <a:rPr lang="ru-RU" sz="7200" b="1" i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𝐁𝐢</m:t>
                              </m:r>
                            </m:e>
                          </m:nary>
                        </m:oMath>
                      </m:oMathPara>
                    </a14:m>
                  </mc:Choice>
                  <mc:Fallback xmlns:m="http://schemas.openxmlformats.org/officeDocument/2006/math" xmlns:w="http://schemas.openxmlformats.org/wordprocessingml/2006/main" xmlns=""/>
                </mc:AlternateContent>
                <a:endParaRPr lang="ru-RU" sz="7200" b="1">
                  <a:solidFill>
                    <a:schemeClr val="bg1"/>
                  </a:solidFill>
                  <a:latin typeface="Montserrat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753600" y="3575566"/>
                <a:ext cx="9220200" cy="226427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</TotalTime>
  <Words>1487</Words>
  <Application>Microsoft Office PowerPoint</Application>
  <DocSecurity>0</DocSecurity>
  <PresentationFormat>Произвольный</PresentationFormat>
  <Paragraphs>187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Tahoma</vt:lpstr>
      <vt:lpstr>Calibri</vt:lpstr>
      <vt:lpstr>Arial</vt:lpstr>
      <vt:lpstr>Montserrat</vt:lpstr>
      <vt:lpstr>Cambria Math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Elegant and Professional Company Business Proposal Presentation</dc:title>
  <dc:subject/>
  <dc:creator/>
  <cp:keywords/>
  <dc:description/>
  <cp:lastModifiedBy>Admin</cp:lastModifiedBy>
  <cp:revision>119</cp:revision>
  <dcterms:created xsi:type="dcterms:W3CDTF">2006-08-16T00:00:00Z</dcterms:created>
  <dcterms:modified xsi:type="dcterms:W3CDTF">2024-04-24T07:09:15Z</dcterms:modified>
  <cp:category/>
  <dc:identifier>DAFUvcxOjjs</dc:identifier>
  <cp:contentStatus/>
  <dc:language/>
  <cp:version/>
</cp:coreProperties>
</file>